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922A8-472F-4EFC-BE2D-B238FBDD484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04C9924-97C7-42C3-B61D-D434E1D614C4}">
      <dgm:prSet/>
      <dgm:spPr/>
      <dgm:t>
        <a:bodyPr/>
        <a:lstStyle/>
        <a:p>
          <a:r>
            <a:rPr lang="en-US"/>
            <a:t>Will the S&amp;P increase in value over the next two months? </a:t>
          </a:r>
        </a:p>
      </dgm:t>
    </dgm:pt>
    <dgm:pt modelId="{E04EDFDD-CC98-4AEF-9F5F-5302E85F720B}" type="parTrans" cxnId="{970A4110-B947-4A27-96ED-F12B9EFCBAEA}">
      <dgm:prSet/>
      <dgm:spPr/>
      <dgm:t>
        <a:bodyPr/>
        <a:lstStyle/>
        <a:p>
          <a:endParaRPr lang="en-US"/>
        </a:p>
      </dgm:t>
    </dgm:pt>
    <dgm:pt modelId="{B779233E-41B9-417E-BA21-B5E227E0BFD4}" type="sibTrans" cxnId="{970A4110-B947-4A27-96ED-F12B9EFCBAEA}">
      <dgm:prSet/>
      <dgm:spPr/>
      <dgm:t>
        <a:bodyPr/>
        <a:lstStyle/>
        <a:p>
          <a:endParaRPr lang="en-US"/>
        </a:p>
      </dgm:t>
    </dgm:pt>
    <dgm:pt modelId="{CDE7A7F0-E76C-4AF8-ADAC-367311A0964F}">
      <dgm:prSet/>
      <dgm:spPr/>
      <dgm:t>
        <a:bodyPr/>
        <a:lstStyle/>
        <a:p>
          <a:r>
            <a:rPr lang="en-US"/>
            <a:t>Based on current trends should an investor buy, hold, or sell their current investment?</a:t>
          </a:r>
        </a:p>
      </dgm:t>
    </dgm:pt>
    <dgm:pt modelId="{1DE09678-3FBF-4E7C-837E-C0772142B798}" type="parTrans" cxnId="{DA1E64F3-3E87-4556-8D9F-707170B9655C}">
      <dgm:prSet/>
      <dgm:spPr/>
      <dgm:t>
        <a:bodyPr/>
        <a:lstStyle/>
        <a:p>
          <a:endParaRPr lang="en-US"/>
        </a:p>
      </dgm:t>
    </dgm:pt>
    <dgm:pt modelId="{2DA018D3-C7F2-45A0-A124-DF84ECEE154E}" type="sibTrans" cxnId="{DA1E64F3-3E87-4556-8D9F-707170B9655C}">
      <dgm:prSet/>
      <dgm:spPr/>
      <dgm:t>
        <a:bodyPr/>
        <a:lstStyle/>
        <a:p>
          <a:endParaRPr lang="en-US"/>
        </a:p>
      </dgm:t>
    </dgm:pt>
    <dgm:pt modelId="{3EC1551A-EE0F-447B-9D1A-A8077B23A1A5}" type="pres">
      <dgm:prSet presAssocID="{B2D922A8-472F-4EFC-BE2D-B238FBDD48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F1BCA7-7A39-4F75-805A-D58A364360DC}" type="pres">
      <dgm:prSet presAssocID="{004C9924-97C7-42C3-B61D-D434E1D614C4}" presName="hierRoot1" presStyleCnt="0"/>
      <dgm:spPr/>
    </dgm:pt>
    <dgm:pt modelId="{53884B2C-C065-4EB9-AED3-169B2BE52F1E}" type="pres">
      <dgm:prSet presAssocID="{004C9924-97C7-42C3-B61D-D434E1D614C4}" presName="composite" presStyleCnt="0"/>
      <dgm:spPr/>
    </dgm:pt>
    <dgm:pt modelId="{3607D605-53F2-4213-824E-69CCABF6BDA4}" type="pres">
      <dgm:prSet presAssocID="{004C9924-97C7-42C3-B61D-D434E1D614C4}" presName="background" presStyleLbl="node0" presStyleIdx="0" presStyleCnt="2"/>
      <dgm:spPr/>
    </dgm:pt>
    <dgm:pt modelId="{B7B9B469-AC08-42C3-9974-2961854204B8}" type="pres">
      <dgm:prSet presAssocID="{004C9924-97C7-42C3-B61D-D434E1D614C4}" presName="text" presStyleLbl="fgAcc0" presStyleIdx="0" presStyleCnt="2">
        <dgm:presLayoutVars>
          <dgm:chPref val="3"/>
        </dgm:presLayoutVars>
      </dgm:prSet>
      <dgm:spPr/>
    </dgm:pt>
    <dgm:pt modelId="{D6732580-552A-440C-9080-3BE7F1D2F6C0}" type="pres">
      <dgm:prSet presAssocID="{004C9924-97C7-42C3-B61D-D434E1D614C4}" presName="hierChild2" presStyleCnt="0"/>
      <dgm:spPr/>
    </dgm:pt>
    <dgm:pt modelId="{2107C4FB-4064-4F54-AE9B-4F9E4A26BCC6}" type="pres">
      <dgm:prSet presAssocID="{CDE7A7F0-E76C-4AF8-ADAC-367311A0964F}" presName="hierRoot1" presStyleCnt="0"/>
      <dgm:spPr/>
    </dgm:pt>
    <dgm:pt modelId="{3B865E1C-5283-4C6E-900B-8CBFC2F21C7F}" type="pres">
      <dgm:prSet presAssocID="{CDE7A7F0-E76C-4AF8-ADAC-367311A0964F}" presName="composite" presStyleCnt="0"/>
      <dgm:spPr/>
    </dgm:pt>
    <dgm:pt modelId="{0D966BED-39FF-4C0B-90AD-BCE2B82D00CC}" type="pres">
      <dgm:prSet presAssocID="{CDE7A7F0-E76C-4AF8-ADAC-367311A0964F}" presName="background" presStyleLbl="node0" presStyleIdx="1" presStyleCnt="2"/>
      <dgm:spPr/>
    </dgm:pt>
    <dgm:pt modelId="{DB6103A0-7E69-4F51-8BA5-689F89E44570}" type="pres">
      <dgm:prSet presAssocID="{CDE7A7F0-E76C-4AF8-ADAC-367311A0964F}" presName="text" presStyleLbl="fgAcc0" presStyleIdx="1" presStyleCnt="2">
        <dgm:presLayoutVars>
          <dgm:chPref val="3"/>
        </dgm:presLayoutVars>
      </dgm:prSet>
      <dgm:spPr/>
    </dgm:pt>
    <dgm:pt modelId="{ABF8DCA5-6572-4511-AF8C-EA2062687826}" type="pres">
      <dgm:prSet presAssocID="{CDE7A7F0-E76C-4AF8-ADAC-367311A0964F}" presName="hierChild2" presStyleCnt="0"/>
      <dgm:spPr/>
    </dgm:pt>
  </dgm:ptLst>
  <dgm:cxnLst>
    <dgm:cxn modelId="{970A4110-B947-4A27-96ED-F12B9EFCBAEA}" srcId="{B2D922A8-472F-4EFC-BE2D-B238FBDD4841}" destId="{004C9924-97C7-42C3-B61D-D434E1D614C4}" srcOrd="0" destOrd="0" parTransId="{E04EDFDD-CC98-4AEF-9F5F-5302E85F720B}" sibTransId="{B779233E-41B9-417E-BA21-B5E227E0BFD4}"/>
    <dgm:cxn modelId="{97B4A02F-8B86-42F5-989C-77A45BDE2987}" type="presOf" srcId="{CDE7A7F0-E76C-4AF8-ADAC-367311A0964F}" destId="{DB6103A0-7E69-4F51-8BA5-689F89E44570}" srcOrd="0" destOrd="0" presId="urn:microsoft.com/office/officeart/2005/8/layout/hierarchy1"/>
    <dgm:cxn modelId="{296BC04A-A7E5-4C09-8248-6B8B9D83D263}" type="presOf" srcId="{B2D922A8-472F-4EFC-BE2D-B238FBDD4841}" destId="{3EC1551A-EE0F-447B-9D1A-A8077B23A1A5}" srcOrd="0" destOrd="0" presId="urn:microsoft.com/office/officeart/2005/8/layout/hierarchy1"/>
    <dgm:cxn modelId="{3E53AEE5-70EB-4765-854D-B104C7A1A639}" type="presOf" srcId="{004C9924-97C7-42C3-B61D-D434E1D614C4}" destId="{B7B9B469-AC08-42C3-9974-2961854204B8}" srcOrd="0" destOrd="0" presId="urn:microsoft.com/office/officeart/2005/8/layout/hierarchy1"/>
    <dgm:cxn modelId="{DA1E64F3-3E87-4556-8D9F-707170B9655C}" srcId="{B2D922A8-472F-4EFC-BE2D-B238FBDD4841}" destId="{CDE7A7F0-E76C-4AF8-ADAC-367311A0964F}" srcOrd="1" destOrd="0" parTransId="{1DE09678-3FBF-4E7C-837E-C0772142B798}" sibTransId="{2DA018D3-C7F2-45A0-A124-DF84ECEE154E}"/>
    <dgm:cxn modelId="{C62D16FB-9FAD-4293-849B-A6687FD9DCFF}" type="presParOf" srcId="{3EC1551A-EE0F-447B-9D1A-A8077B23A1A5}" destId="{30F1BCA7-7A39-4F75-805A-D58A364360DC}" srcOrd="0" destOrd="0" presId="urn:microsoft.com/office/officeart/2005/8/layout/hierarchy1"/>
    <dgm:cxn modelId="{A4ECDBA9-F43A-41D9-A603-C46AE0BA5AE4}" type="presParOf" srcId="{30F1BCA7-7A39-4F75-805A-D58A364360DC}" destId="{53884B2C-C065-4EB9-AED3-169B2BE52F1E}" srcOrd="0" destOrd="0" presId="urn:microsoft.com/office/officeart/2005/8/layout/hierarchy1"/>
    <dgm:cxn modelId="{B6E80C85-4914-4713-A0E6-AFDF48B3EA7E}" type="presParOf" srcId="{53884B2C-C065-4EB9-AED3-169B2BE52F1E}" destId="{3607D605-53F2-4213-824E-69CCABF6BDA4}" srcOrd="0" destOrd="0" presId="urn:microsoft.com/office/officeart/2005/8/layout/hierarchy1"/>
    <dgm:cxn modelId="{74B97ACE-7B34-4AC8-8A56-E2413EC74D90}" type="presParOf" srcId="{53884B2C-C065-4EB9-AED3-169B2BE52F1E}" destId="{B7B9B469-AC08-42C3-9974-2961854204B8}" srcOrd="1" destOrd="0" presId="urn:microsoft.com/office/officeart/2005/8/layout/hierarchy1"/>
    <dgm:cxn modelId="{16B1E150-21B2-411A-B559-F148F58F3E7B}" type="presParOf" srcId="{30F1BCA7-7A39-4F75-805A-D58A364360DC}" destId="{D6732580-552A-440C-9080-3BE7F1D2F6C0}" srcOrd="1" destOrd="0" presId="urn:microsoft.com/office/officeart/2005/8/layout/hierarchy1"/>
    <dgm:cxn modelId="{3CBE0A89-89B1-488F-8E04-5DA783329F04}" type="presParOf" srcId="{3EC1551A-EE0F-447B-9D1A-A8077B23A1A5}" destId="{2107C4FB-4064-4F54-AE9B-4F9E4A26BCC6}" srcOrd="1" destOrd="0" presId="urn:microsoft.com/office/officeart/2005/8/layout/hierarchy1"/>
    <dgm:cxn modelId="{6796D899-86C6-44DB-9F07-E09FF9720BAA}" type="presParOf" srcId="{2107C4FB-4064-4F54-AE9B-4F9E4A26BCC6}" destId="{3B865E1C-5283-4C6E-900B-8CBFC2F21C7F}" srcOrd="0" destOrd="0" presId="urn:microsoft.com/office/officeart/2005/8/layout/hierarchy1"/>
    <dgm:cxn modelId="{A2A36851-538D-4AF8-8496-C17A7BCB4085}" type="presParOf" srcId="{3B865E1C-5283-4C6E-900B-8CBFC2F21C7F}" destId="{0D966BED-39FF-4C0B-90AD-BCE2B82D00CC}" srcOrd="0" destOrd="0" presId="urn:microsoft.com/office/officeart/2005/8/layout/hierarchy1"/>
    <dgm:cxn modelId="{DB43A69F-C26F-4F42-AD0C-27776B08BBB1}" type="presParOf" srcId="{3B865E1C-5283-4C6E-900B-8CBFC2F21C7F}" destId="{DB6103A0-7E69-4F51-8BA5-689F89E44570}" srcOrd="1" destOrd="0" presId="urn:microsoft.com/office/officeart/2005/8/layout/hierarchy1"/>
    <dgm:cxn modelId="{4F29F1FA-7B75-4844-A5F0-401257B35357}" type="presParOf" srcId="{2107C4FB-4064-4F54-AE9B-4F9E4A26BCC6}" destId="{ABF8DCA5-6572-4511-AF8C-EA206268782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B03109-AF3E-460E-8C57-E0DE0D0DCF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07300C-8409-4E8B-B2CC-7DEC7AC0406C}">
      <dgm:prSet/>
      <dgm:spPr/>
      <dgm:t>
        <a:bodyPr/>
        <a:lstStyle/>
        <a:p>
          <a:r>
            <a:rPr lang="en-US"/>
            <a:t>Open Source timeseries forecasting library</a:t>
          </a:r>
        </a:p>
      </dgm:t>
    </dgm:pt>
    <dgm:pt modelId="{CC8FC7EA-0F9E-442E-88B4-3D10ED47F847}" type="parTrans" cxnId="{713E1D09-C838-42E9-9D4A-6A6C95D0AA8B}">
      <dgm:prSet/>
      <dgm:spPr/>
      <dgm:t>
        <a:bodyPr/>
        <a:lstStyle/>
        <a:p>
          <a:endParaRPr lang="en-US"/>
        </a:p>
      </dgm:t>
    </dgm:pt>
    <dgm:pt modelId="{9349083C-6086-46DA-81F5-829D90FCAD9C}" type="sibTrans" cxnId="{713E1D09-C838-42E9-9D4A-6A6C95D0AA8B}">
      <dgm:prSet/>
      <dgm:spPr/>
      <dgm:t>
        <a:bodyPr/>
        <a:lstStyle/>
        <a:p>
          <a:endParaRPr lang="en-US"/>
        </a:p>
      </dgm:t>
    </dgm:pt>
    <dgm:pt modelId="{512BADEE-6B3F-426B-9EF6-7148DD445B64}">
      <dgm:prSet/>
      <dgm:spPr/>
      <dgm:t>
        <a:bodyPr/>
        <a:lstStyle/>
        <a:p>
          <a:r>
            <a:rPr lang="en-US"/>
            <a:t>Easily allows for autoregressive approach and handling seasonality</a:t>
          </a:r>
        </a:p>
      </dgm:t>
    </dgm:pt>
    <dgm:pt modelId="{31C501E1-4F19-43C6-86D7-D102D0BCE416}" type="parTrans" cxnId="{7F74FB80-6BFD-4E27-BB3D-FE76B9E28D04}">
      <dgm:prSet/>
      <dgm:spPr/>
      <dgm:t>
        <a:bodyPr/>
        <a:lstStyle/>
        <a:p>
          <a:endParaRPr lang="en-US"/>
        </a:p>
      </dgm:t>
    </dgm:pt>
    <dgm:pt modelId="{018EFDF8-0F5B-49D0-8A96-3750EE2F1AF2}" type="sibTrans" cxnId="{7F74FB80-6BFD-4E27-BB3D-FE76B9E28D04}">
      <dgm:prSet/>
      <dgm:spPr/>
      <dgm:t>
        <a:bodyPr/>
        <a:lstStyle/>
        <a:p>
          <a:endParaRPr lang="en-US"/>
        </a:p>
      </dgm:t>
    </dgm:pt>
    <dgm:pt modelId="{ABED7C3A-042A-4DB0-9F31-5228F99BD953}">
      <dgm:prSet/>
      <dgm:spPr/>
      <dgm:t>
        <a:bodyPr/>
        <a:lstStyle/>
        <a:p>
          <a:r>
            <a:rPr lang="en-US"/>
            <a:t>Built functions to handle outliers and missing values</a:t>
          </a:r>
        </a:p>
      </dgm:t>
    </dgm:pt>
    <dgm:pt modelId="{017ECF15-A410-4292-AB21-F1FDD11BFBF9}" type="parTrans" cxnId="{5D7E9658-BFDC-431D-A96E-E1E7B548229B}">
      <dgm:prSet/>
      <dgm:spPr/>
      <dgm:t>
        <a:bodyPr/>
        <a:lstStyle/>
        <a:p>
          <a:endParaRPr lang="en-US"/>
        </a:p>
      </dgm:t>
    </dgm:pt>
    <dgm:pt modelId="{5E6FF734-080B-429A-9428-0D5B7DEF8192}" type="sibTrans" cxnId="{5D7E9658-BFDC-431D-A96E-E1E7B548229B}">
      <dgm:prSet/>
      <dgm:spPr/>
      <dgm:t>
        <a:bodyPr/>
        <a:lstStyle/>
        <a:p>
          <a:endParaRPr lang="en-US"/>
        </a:p>
      </dgm:t>
    </dgm:pt>
    <dgm:pt modelId="{4DCE243F-BAF5-4D03-9424-5E6015F8112D}">
      <dgm:prSet/>
      <dgm:spPr/>
      <dgm:t>
        <a:bodyPr/>
        <a:lstStyle/>
        <a:p>
          <a:r>
            <a:rPr lang="en-US"/>
            <a:t>Allows for tuning of neural network including hidden layers</a:t>
          </a:r>
        </a:p>
      </dgm:t>
    </dgm:pt>
    <dgm:pt modelId="{AF769014-984B-41A8-A197-DA4CC29EDDA6}" type="parTrans" cxnId="{92DF395C-D635-47C3-BB12-3E376DEC03B0}">
      <dgm:prSet/>
      <dgm:spPr/>
      <dgm:t>
        <a:bodyPr/>
        <a:lstStyle/>
        <a:p>
          <a:endParaRPr lang="en-US"/>
        </a:p>
      </dgm:t>
    </dgm:pt>
    <dgm:pt modelId="{12B8924B-4CCB-4460-A8D9-918575644D58}" type="sibTrans" cxnId="{92DF395C-D635-47C3-BB12-3E376DEC03B0}">
      <dgm:prSet/>
      <dgm:spPr/>
      <dgm:t>
        <a:bodyPr/>
        <a:lstStyle/>
        <a:p>
          <a:endParaRPr lang="en-US"/>
        </a:p>
      </dgm:t>
    </dgm:pt>
    <dgm:pt modelId="{9C14340A-BD14-4B53-9DAB-6785D83B72E8}" type="pres">
      <dgm:prSet presAssocID="{88B03109-AF3E-460E-8C57-E0DE0D0DCF0A}" presName="root" presStyleCnt="0">
        <dgm:presLayoutVars>
          <dgm:dir/>
          <dgm:resizeHandles val="exact"/>
        </dgm:presLayoutVars>
      </dgm:prSet>
      <dgm:spPr/>
    </dgm:pt>
    <dgm:pt modelId="{0DC3EBB0-E11C-4F2D-94AD-DF49BA03B7F2}" type="pres">
      <dgm:prSet presAssocID="{FD07300C-8409-4E8B-B2CC-7DEC7AC0406C}" presName="compNode" presStyleCnt="0"/>
      <dgm:spPr/>
    </dgm:pt>
    <dgm:pt modelId="{BCF18D68-7800-437B-B563-C6139D1A6798}" type="pres">
      <dgm:prSet presAssocID="{FD07300C-8409-4E8B-B2CC-7DEC7AC0406C}" presName="bgRect" presStyleLbl="bgShp" presStyleIdx="0" presStyleCnt="4"/>
      <dgm:spPr/>
    </dgm:pt>
    <dgm:pt modelId="{0C6BA9BC-298A-4D28-98C9-6416D9419673}" type="pres">
      <dgm:prSet presAssocID="{FD07300C-8409-4E8B-B2CC-7DEC7AC040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E9A9677-8B1A-4DC6-91F7-55015EB2BE61}" type="pres">
      <dgm:prSet presAssocID="{FD07300C-8409-4E8B-B2CC-7DEC7AC0406C}" presName="spaceRect" presStyleCnt="0"/>
      <dgm:spPr/>
    </dgm:pt>
    <dgm:pt modelId="{AB9F8FC3-80DB-463F-BF3F-B3802E73B07B}" type="pres">
      <dgm:prSet presAssocID="{FD07300C-8409-4E8B-B2CC-7DEC7AC0406C}" presName="parTx" presStyleLbl="revTx" presStyleIdx="0" presStyleCnt="4">
        <dgm:presLayoutVars>
          <dgm:chMax val="0"/>
          <dgm:chPref val="0"/>
        </dgm:presLayoutVars>
      </dgm:prSet>
      <dgm:spPr/>
    </dgm:pt>
    <dgm:pt modelId="{EE43B91E-1D4B-4443-8632-DF4F658E1B35}" type="pres">
      <dgm:prSet presAssocID="{9349083C-6086-46DA-81F5-829D90FCAD9C}" presName="sibTrans" presStyleCnt="0"/>
      <dgm:spPr/>
    </dgm:pt>
    <dgm:pt modelId="{B3CBBBB8-55F9-4A51-9974-B8727DCFB669}" type="pres">
      <dgm:prSet presAssocID="{512BADEE-6B3F-426B-9EF6-7148DD445B64}" presName="compNode" presStyleCnt="0"/>
      <dgm:spPr/>
    </dgm:pt>
    <dgm:pt modelId="{7D8F8CF1-B3FB-419E-9CB6-F75067D50734}" type="pres">
      <dgm:prSet presAssocID="{512BADEE-6B3F-426B-9EF6-7148DD445B64}" presName="bgRect" presStyleLbl="bgShp" presStyleIdx="1" presStyleCnt="4"/>
      <dgm:spPr/>
    </dgm:pt>
    <dgm:pt modelId="{F50223D3-414A-4BEE-A51C-F37D59E999AD}" type="pres">
      <dgm:prSet presAssocID="{512BADEE-6B3F-426B-9EF6-7148DD445B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32BA77B-C326-427D-88CD-5C719E1F734C}" type="pres">
      <dgm:prSet presAssocID="{512BADEE-6B3F-426B-9EF6-7148DD445B64}" presName="spaceRect" presStyleCnt="0"/>
      <dgm:spPr/>
    </dgm:pt>
    <dgm:pt modelId="{91E46300-A5F8-4AF4-B8D6-3AB0136ECE0C}" type="pres">
      <dgm:prSet presAssocID="{512BADEE-6B3F-426B-9EF6-7148DD445B64}" presName="parTx" presStyleLbl="revTx" presStyleIdx="1" presStyleCnt="4">
        <dgm:presLayoutVars>
          <dgm:chMax val="0"/>
          <dgm:chPref val="0"/>
        </dgm:presLayoutVars>
      </dgm:prSet>
      <dgm:spPr/>
    </dgm:pt>
    <dgm:pt modelId="{C7BE6E1D-598D-45D4-936E-9DC3EA80E7E2}" type="pres">
      <dgm:prSet presAssocID="{018EFDF8-0F5B-49D0-8A96-3750EE2F1AF2}" presName="sibTrans" presStyleCnt="0"/>
      <dgm:spPr/>
    </dgm:pt>
    <dgm:pt modelId="{6F811DF2-B7E8-489B-B0E1-135AE6B1CA96}" type="pres">
      <dgm:prSet presAssocID="{ABED7C3A-042A-4DB0-9F31-5228F99BD953}" presName="compNode" presStyleCnt="0"/>
      <dgm:spPr/>
    </dgm:pt>
    <dgm:pt modelId="{0DAD25E5-349F-4BCD-AA6D-6A5E13E3E624}" type="pres">
      <dgm:prSet presAssocID="{ABED7C3A-042A-4DB0-9F31-5228F99BD953}" presName="bgRect" presStyleLbl="bgShp" presStyleIdx="2" presStyleCnt="4"/>
      <dgm:spPr/>
    </dgm:pt>
    <dgm:pt modelId="{852B5566-AEBB-4458-BCAA-665441797F70}" type="pres">
      <dgm:prSet presAssocID="{ABED7C3A-042A-4DB0-9F31-5228F99BD9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F524EE7-02C5-4BE7-8E7A-AFE4E98B28F2}" type="pres">
      <dgm:prSet presAssocID="{ABED7C3A-042A-4DB0-9F31-5228F99BD953}" presName="spaceRect" presStyleCnt="0"/>
      <dgm:spPr/>
    </dgm:pt>
    <dgm:pt modelId="{4108F691-0A47-4757-BAE6-BFC3CE29FEC3}" type="pres">
      <dgm:prSet presAssocID="{ABED7C3A-042A-4DB0-9F31-5228F99BD953}" presName="parTx" presStyleLbl="revTx" presStyleIdx="2" presStyleCnt="4">
        <dgm:presLayoutVars>
          <dgm:chMax val="0"/>
          <dgm:chPref val="0"/>
        </dgm:presLayoutVars>
      </dgm:prSet>
      <dgm:spPr/>
    </dgm:pt>
    <dgm:pt modelId="{456A15B6-3588-4558-BEC0-C2118CEE0002}" type="pres">
      <dgm:prSet presAssocID="{5E6FF734-080B-429A-9428-0D5B7DEF8192}" presName="sibTrans" presStyleCnt="0"/>
      <dgm:spPr/>
    </dgm:pt>
    <dgm:pt modelId="{44763CEB-2B07-4493-9609-C05AC6AA6E35}" type="pres">
      <dgm:prSet presAssocID="{4DCE243F-BAF5-4D03-9424-5E6015F8112D}" presName="compNode" presStyleCnt="0"/>
      <dgm:spPr/>
    </dgm:pt>
    <dgm:pt modelId="{5F77BDE4-601E-4EE7-85CE-0E0AEE632659}" type="pres">
      <dgm:prSet presAssocID="{4DCE243F-BAF5-4D03-9424-5E6015F8112D}" presName="bgRect" presStyleLbl="bgShp" presStyleIdx="3" presStyleCnt="4"/>
      <dgm:spPr/>
    </dgm:pt>
    <dgm:pt modelId="{62F910BA-BD15-463F-B75E-E971AAA9099D}" type="pres">
      <dgm:prSet presAssocID="{4DCE243F-BAF5-4D03-9424-5E6015F811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B83E3A70-541E-4A6D-B1C0-BE50D128E1B4}" type="pres">
      <dgm:prSet presAssocID="{4DCE243F-BAF5-4D03-9424-5E6015F8112D}" presName="spaceRect" presStyleCnt="0"/>
      <dgm:spPr/>
    </dgm:pt>
    <dgm:pt modelId="{F479DF52-C040-49D0-9171-817E1117FF54}" type="pres">
      <dgm:prSet presAssocID="{4DCE243F-BAF5-4D03-9424-5E6015F8112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13E1D09-C838-42E9-9D4A-6A6C95D0AA8B}" srcId="{88B03109-AF3E-460E-8C57-E0DE0D0DCF0A}" destId="{FD07300C-8409-4E8B-B2CC-7DEC7AC0406C}" srcOrd="0" destOrd="0" parTransId="{CC8FC7EA-0F9E-442E-88B4-3D10ED47F847}" sibTransId="{9349083C-6086-46DA-81F5-829D90FCAD9C}"/>
    <dgm:cxn modelId="{92DF395C-D635-47C3-BB12-3E376DEC03B0}" srcId="{88B03109-AF3E-460E-8C57-E0DE0D0DCF0A}" destId="{4DCE243F-BAF5-4D03-9424-5E6015F8112D}" srcOrd="3" destOrd="0" parTransId="{AF769014-984B-41A8-A197-DA4CC29EDDA6}" sibTransId="{12B8924B-4CCB-4460-A8D9-918575644D58}"/>
    <dgm:cxn modelId="{A2B9E051-59C9-49D9-9D94-A19A398A5A22}" type="presOf" srcId="{512BADEE-6B3F-426B-9EF6-7148DD445B64}" destId="{91E46300-A5F8-4AF4-B8D6-3AB0136ECE0C}" srcOrd="0" destOrd="0" presId="urn:microsoft.com/office/officeart/2018/2/layout/IconVerticalSolidList"/>
    <dgm:cxn modelId="{41C5BF74-2D28-42FF-829A-D3B30C99CC50}" type="presOf" srcId="{88B03109-AF3E-460E-8C57-E0DE0D0DCF0A}" destId="{9C14340A-BD14-4B53-9DAB-6785D83B72E8}" srcOrd="0" destOrd="0" presId="urn:microsoft.com/office/officeart/2018/2/layout/IconVerticalSolidList"/>
    <dgm:cxn modelId="{5D7E9658-BFDC-431D-A96E-E1E7B548229B}" srcId="{88B03109-AF3E-460E-8C57-E0DE0D0DCF0A}" destId="{ABED7C3A-042A-4DB0-9F31-5228F99BD953}" srcOrd="2" destOrd="0" parTransId="{017ECF15-A410-4292-AB21-F1FDD11BFBF9}" sibTransId="{5E6FF734-080B-429A-9428-0D5B7DEF8192}"/>
    <dgm:cxn modelId="{7F74FB80-6BFD-4E27-BB3D-FE76B9E28D04}" srcId="{88B03109-AF3E-460E-8C57-E0DE0D0DCF0A}" destId="{512BADEE-6B3F-426B-9EF6-7148DD445B64}" srcOrd="1" destOrd="0" parTransId="{31C501E1-4F19-43C6-86D7-D102D0BCE416}" sibTransId="{018EFDF8-0F5B-49D0-8A96-3750EE2F1AF2}"/>
    <dgm:cxn modelId="{F18BF0A0-0DDB-4D80-8972-F2BC038EA4F0}" type="presOf" srcId="{FD07300C-8409-4E8B-B2CC-7DEC7AC0406C}" destId="{AB9F8FC3-80DB-463F-BF3F-B3802E73B07B}" srcOrd="0" destOrd="0" presId="urn:microsoft.com/office/officeart/2018/2/layout/IconVerticalSolidList"/>
    <dgm:cxn modelId="{9BBF7DBA-4E59-4A18-99AA-C3F5F104EEAA}" type="presOf" srcId="{ABED7C3A-042A-4DB0-9F31-5228F99BD953}" destId="{4108F691-0A47-4757-BAE6-BFC3CE29FEC3}" srcOrd="0" destOrd="0" presId="urn:microsoft.com/office/officeart/2018/2/layout/IconVerticalSolidList"/>
    <dgm:cxn modelId="{0D14BFC9-9C94-4B9F-A32B-2CEBAE0E978F}" type="presOf" srcId="{4DCE243F-BAF5-4D03-9424-5E6015F8112D}" destId="{F479DF52-C040-49D0-9171-817E1117FF54}" srcOrd="0" destOrd="0" presId="urn:microsoft.com/office/officeart/2018/2/layout/IconVerticalSolidList"/>
    <dgm:cxn modelId="{92C58743-B0BF-420F-B84B-D1A58D052492}" type="presParOf" srcId="{9C14340A-BD14-4B53-9DAB-6785D83B72E8}" destId="{0DC3EBB0-E11C-4F2D-94AD-DF49BA03B7F2}" srcOrd="0" destOrd="0" presId="urn:microsoft.com/office/officeart/2018/2/layout/IconVerticalSolidList"/>
    <dgm:cxn modelId="{F42AB57C-EA73-4361-97A4-18C91FC1F3C9}" type="presParOf" srcId="{0DC3EBB0-E11C-4F2D-94AD-DF49BA03B7F2}" destId="{BCF18D68-7800-437B-B563-C6139D1A6798}" srcOrd="0" destOrd="0" presId="urn:microsoft.com/office/officeart/2018/2/layout/IconVerticalSolidList"/>
    <dgm:cxn modelId="{B8A63117-594D-4312-826F-BA69C96A9F40}" type="presParOf" srcId="{0DC3EBB0-E11C-4F2D-94AD-DF49BA03B7F2}" destId="{0C6BA9BC-298A-4D28-98C9-6416D9419673}" srcOrd="1" destOrd="0" presId="urn:microsoft.com/office/officeart/2018/2/layout/IconVerticalSolidList"/>
    <dgm:cxn modelId="{2FE2FC32-8155-4FCD-84D9-E9C830F8CB0E}" type="presParOf" srcId="{0DC3EBB0-E11C-4F2D-94AD-DF49BA03B7F2}" destId="{0E9A9677-8B1A-4DC6-91F7-55015EB2BE61}" srcOrd="2" destOrd="0" presId="urn:microsoft.com/office/officeart/2018/2/layout/IconVerticalSolidList"/>
    <dgm:cxn modelId="{20BA4649-E608-41BD-8F90-8EE5F4825481}" type="presParOf" srcId="{0DC3EBB0-E11C-4F2D-94AD-DF49BA03B7F2}" destId="{AB9F8FC3-80DB-463F-BF3F-B3802E73B07B}" srcOrd="3" destOrd="0" presId="urn:microsoft.com/office/officeart/2018/2/layout/IconVerticalSolidList"/>
    <dgm:cxn modelId="{6550D473-7C6F-49ED-BF16-64D4F96E34F6}" type="presParOf" srcId="{9C14340A-BD14-4B53-9DAB-6785D83B72E8}" destId="{EE43B91E-1D4B-4443-8632-DF4F658E1B35}" srcOrd="1" destOrd="0" presId="urn:microsoft.com/office/officeart/2018/2/layout/IconVerticalSolidList"/>
    <dgm:cxn modelId="{14EABC88-749E-4110-A556-94D1BE4C6C71}" type="presParOf" srcId="{9C14340A-BD14-4B53-9DAB-6785D83B72E8}" destId="{B3CBBBB8-55F9-4A51-9974-B8727DCFB669}" srcOrd="2" destOrd="0" presId="urn:microsoft.com/office/officeart/2018/2/layout/IconVerticalSolidList"/>
    <dgm:cxn modelId="{92FADB3D-1EC2-4A78-8471-34A0C64F35C2}" type="presParOf" srcId="{B3CBBBB8-55F9-4A51-9974-B8727DCFB669}" destId="{7D8F8CF1-B3FB-419E-9CB6-F75067D50734}" srcOrd="0" destOrd="0" presId="urn:microsoft.com/office/officeart/2018/2/layout/IconVerticalSolidList"/>
    <dgm:cxn modelId="{71C04F2C-3629-4F10-B238-9D1366639328}" type="presParOf" srcId="{B3CBBBB8-55F9-4A51-9974-B8727DCFB669}" destId="{F50223D3-414A-4BEE-A51C-F37D59E999AD}" srcOrd="1" destOrd="0" presId="urn:microsoft.com/office/officeart/2018/2/layout/IconVerticalSolidList"/>
    <dgm:cxn modelId="{17C96C62-A945-4289-888D-F31B7BC8916B}" type="presParOf" srcId="{B3CBBBB8-55F9-4A51-9974-B8727DCFB669}" destId="{132BA77B-C326-427D-88CD-5C719E1F734C}" srcOrd="2" destOrd="0" presId="urn:microsoft.com/office/officeart/2018/2/layout/IconVerticalSolidList"/>
    <dgm:cxn modelId="{2274A1C6-40C0-4986-BBCF-EC5B7345FEE1}" type="presParOf" srcId="{B3CBBBB8-55F9-4A51-9974-B8727DCFB669}" destId="{91E46300-A5F8-4AF4-B8D6-3AB0136ECE0C}" srcOrd="3" destOrd="0" presId="urn:microsoft.com/office/officeart/2018/2/layout/IconVerticalSolidList"/>
    <dgm:cxn modelId="{B9C066C5-CD0A-44A4-85EA-C1F1C2ED3315}" type="presParOf" srcId="{9C14340A-BD14-4B53-9DAB-6785D83B72E8}" destId="{C7BE6E1D-598D-45D4-936E-9DC3EA80E7E2}" srcOrd="3" destOrd="0" presId="urn:microsoft.com/office/officeart/2018/2/layout/IconVerticalSolidList"/>
    <dgm:cxn modelId="{A0D99B27-E4FF-4FFA-8F10-85B938219355}" type="presParOf" srcId="{9C14340A-BD14-4B53-9DAB-6785D83B72E8}" destId="{6F811DF2-B7E8-489B-B0E1-135AE6B1CA96}" srcOrd="4" destOrd="0" presId="urn:microsoft.com/office/officeart/2018/2/layout/IconVerticalSolidList"/>
    <dgm:cxn modelId="{BC218E75-AAA4-4E32-9F15-829DB2157048}" type="presParOf" srcId="{6F811DF2-B7E8-489B-B0E1-135AE6B1CA96}" destId="{0DAD25E5-349F-4BCD-AA6D-6A5E13E3E624}" srcOrd="0" destOrd="0" presId="urn:microsoft.com/office/officeart/2018/2/layout/IconVerticalSolidList"/>
    <dgm:cxn modelId="{0A45DF5D-B796-4159-B26F-36760463D0A3}" type="presParOf" srcId="{6F811DF2-B7E8-489B-B0E1-135AE6B1CA96}" destId="{852B5566-AEBB-4458-BCAA-665441797F70}" srcOrd="1" destOrd="0" presId="urn:microsoft.com/office/officeart/2018/2/layout/IconVerticalSolidList"/>
    <dgm:cxn modelId="{7D8EE713-7693-44A6-9D49-571A635F5E4C}" type="presParOf" srcId="{6F811DF2-B7E8-489B-B0E1-135AE6B1CA96}" destId="{AF524EE7-02C5-4BE7-8E7A-AFE4E98B28F2}" srcOrd="2" destOrd="0" presId="urn:microsoft.com/office/officeart/2018/2/layout/IconVerticalSolidList"/>
    <dgm:cxn modelId="{8E8126EC-82D5-4767-98E3-74A2DC4212B7}" type="presParOf" srcId="{6F811DF2-B7E8-489B-B0E1-135AE6B1CA96}" destId="{4108F691-0A47-4757-BAE6-BFC3CE29FEC3}" srcOrd="3" destOrd="0" presId="urn:microsoft.com/office/officeart/2018/2/layout/IconVerticalSolidList"/>
    <dgm:cxn modelId="{44A8AD49-8CE8-44AA-BA9B-7457F7DE9E6C}" type="presParOf" srcId="{9C14340A-BD14-4B53-9DAB-6785D83B72E8}" destId="{456A15B6-3588-4558-BEC0-C2118CEE0002}" srcOrd="5" destOrd="0" presId="urn:microsoft.com/office/officeart/2018/2/layout/IconVerticalSolidList"/>
    <dgm:cxn modelId="{539AFBDC-17FF-48A5-BD83-BA32A7AA19BF}" type="presParOf" srcId="{9C14340A-BD14-4B53-9DAB-6785D83B72E8}" destId="{44763CEB-2B07-4493-9609-C05AC6AA6E35}" srcOrd="6" destOrd="0" presId="urn:microsoft.com/office/officeart/2018/2/layout/IconVerticalSolidList"/>
    <dgm:cxn modelId="{654A811E-AD4B-4C34-AE0E-A34B65602A50}" type="presParOf" srcId="{44763CEB-2B07-4493-9609-C05AC6AA6E35}" destId="{5F77BDE4-601E-4EE7-85CE-0E0AEE632659}" srcOrd="0" destOrd="0" presId="urn:microsoft.com/office/officeart/2018/2/layout/IconVerticalSolidList"/>
    <dgm:cxn modelId="{7502AC12-FD7A-4E67-9FD0-E5709327543D}" type="presParOf" srcId="{44763CEB-2B07-4493-9609-C05AC6AA6E35}" destId="{62F910BA-BD15-463F-B75E-E971AAA9099D}" srcOrd="1" destOrd="0" presId="urn:microsoft.com/office/officeart/2018/2/layout/IconVerticalSolidList"/>
    <dgm:cxn modelId="{C7400C2A-E54E-46E8-8E3E-B9A7AC3847EE}" type="presParOf" srcId="{44763CEB-2B07-4493-9609-C05AC6AA6E35}" destId="{B83E3A70-541E-4A6D-B1C0-BE50D128E1B4}" srcOrd="2" destOrd="0" presId="urn:microsoft.com/office/officeart/2018/2/layout/IconVerticalSolidList"/>
    <dgm:cxn modelId="{685BC1F7-FFDD-4FE7-9F20-B4E497C73C22}" type="presParOf" srcId="{44763CEB-2B07-4493-9609-C05AC6AA6E35}" destId="{F479DF52-C040-49D0-9171-817E1117FF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6835E1-3760-464C-BBC7-0AE6A28D2A4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47524E-B20B-4C52-BFFB-D5EC2AD4DE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predicts a slight upward trend at 1.5% over the next 60 days</a:t>
          </a:r>
        </a:p>
      </dgm:t>
    </dgm:pt>
    <dgm:pt modelId="{BFB7323D-AB06-4857-9526-0F005D4D75A5}" type="parTrans" cxnId="{9A9FE6CF-BF94-4AE7-9EBE-EEA6937A8270}">
      <dgm:prSet/>
      <dgm:spPr/>
      <dgm:t>
        <a:bodyPr/>
        <a:lstStyle/>
        <a:p>
          <a:endParaRPr lang="en-US"/>
        </a:p>
      </dgm:t>
    </dgm:pt>
    <dgm:pt modelId="{815EA4A6-4E80-4208-A5B4-0CDECD310D96}" type="sibTrans" cxnId="{9A9FE6CF-BF94-4AE7-9EBE-EEA6937A8270}">
      <dgm:prSet/>
      <dgm:spPr/>
      <dgm:t>
        <a:bodyPr/>
        <a:lstStyle/>
        <a:p>
          <a:endParaRPr lang="en-US"/>
        </a:p>
      </dgm:t>
    </dgm:pt>
    <dgm:pt modelId="{7B7675C0-3CA2-4C5A-ABB1-D508A68591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 estimate is 4400 points with value briefly exceeding this value</a:t>
          </a:r>
        </a:p>
      </dgm:t>
    </dgm:pt>
    <dgm:pt modelId="{D477F376-84CE-4678-A5DB-6BD5CF4EB2B8}" type="parTrans" cxnId="{5A25F8AF-8F18-4D82-A8EA-692B5B83B83C}">
      <dgm:prSet/>
      <dgm:spPr/>
      <dgm:t>
        <a:bodyPr/>
        <a:lstStyle/>
        <a:p>
          <a:endParaRPr lang="en-US"/>
        </a:p>
      </dgm:t>
    </dgm:pt>
    <dgm:pt modelId="{DE5EFE34-0271-4173-BCB0-64F13E556B61}" type="sibTrans" cxnId="{5A25F8AF-8F18-4D82-A8EA-692B5B83B83C}">
      <dgm:prSet/>
      <dgm:spPr/>
      <dgm:t>
        <a:bodyPr/>
        <a:lstStyle/>
        <a:p>
          <a:endParaRPr lang="en-US"/>
        </a:p>
      </dgm:t>
    </dgm:pt>
    <dgm:pt modelId="{B3C0F978-F585-44AE-9D31-E26D36B5C4F5}" type="pres">
      <dgm:prSet presAssocID="{106835E1-3760-464C-BBC7-0AE6A28D2A42}" presName="root" presStyleCnt="0">
        <dgm:presLayoutVars>
          <dgm:dir/>
          <dgm:resizeHandles val="exact"/>
        </dgm:presLayoutVars>
      </dgm:prSet>
      <dgm:spPr/>
    </dgm:pt>
    <dgm:pt modelId="{A04C3383-7876-430B-BDA8-E71BEE9445B2}" type="pres">
      <dgm:prSet presAssocID="{D547524E-B20B-4C52-BFFB-D5EC2AD4DE97}" presName="compNode" presStyleCnt="0"/>
      <dgm:spPr/>
    </dgm:pt>
    <dgm:pt modelId="{D3B01A6E-EF4E-4844-B032-692C35C49EAC}" type="pres">
      <dgm:prSet presAssocID="{D547524E-B20B-4C52-BFFB-D5EC2AD4DE9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40A7BA96-F49A-4F91-8548-3C2493F53019}" type="pres">
      <dgm:prSet presAssocID="{D547524E-B20B-4C52-BFFB-D5EC2AD4DE97}" presName="spaceRect" presStyleCnt="0"/>
      <dgm:spPr/>
    </dgm:pt>
    <dgm:pt modelId="{87A23215-EDE9-47DD-866D-1BABC7E8C669}" type="pres">
      <dgm:prSet presAssocID="{D547524E-B20B-4C52-BFFB-D5EC2AD4DE97}" presName="textRect" presStyleLbl="revTx" presStyleIdx="0" presStyleCnt="2">
        <dgm:presLayoutVars>
          <dgm:chMax val="1"/>
          <dgm:chPref val="1"/>
        </dgm:presLayoutVars>
      </dgm:prSet>
      <dgm:spPr/>
    </dgm:pt>
    <dgm:pt modelId="{70278604-FE1C-4B00-881B-02E54EB02B15}" type="pres">
      <dgm:prSet presAssocID="{815EA4A6-4E80-4208-A5B4-0CDECD310D96}" presName="sibTrans" presStyleCnt="0"/>
      <dgm:spPr/>
    </dgm:pt>
    <dgm:pt modelId="{6CF06D0C-7BE9-44DC-977D-1DB0BA2C980D}" type="pres">
      <dgm:prSet presAssocID="{7B7675C0-3CA2-4C5A-ABB1-D508A6859108}" presName="compNode" presStyleCnt="0"/>
      <dgm:spPr/>
    </dgm:pt>
    <dgm:pt modelId="{19C3EAE5-2B13-46C7-B2AB-295A4A13EFF7}" type="pres">
      <dgm:prSet presAssocID="{7B7675C0-3CA2-4C5A-ABB1-D508A685910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1A155B6-61FF-49BD-B877-8638A4D72FB3}" type="pres">
      <dgm:prSet presAssocID="{7B7675C0-3CA2-4C5A-ABB1-D508A6859108}" presName="spaceRect" presStyleCnt="0"/>
      <dgm:spPr/>
    </dgm:pt>
    <dgm:pt modelId="{98DC36F9-9E85-49F1-BF73-C24D27505674}" type="pres">
      <dgm:prSet presAssocID="{7B7675C0-3CA2-4C5A-ABB1-D508A685910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F1E6B92-8504-43B9-B8E6-5CAA998A7CCD}" type="presOf" srcId="{D547524E-B20B-4C52-BFFB-D5EC2AD4DE97}" destId="{87A23215-EDE9-47DD-866D-1BABC7E8C669}" srcOrd="0" destOrd="0" presId="urn:microsoft.com/office/officeart/2018/2/layout/IconLabelList"/>
    <dgm:cxn modelId="{5A25F8AF-8F18-4D82-A8EA-692B5B83B83C}" srcId="{106835E1-3760-464C-BBC7-0AE6A28D2A42}" destId="{7B7675C0-3CA2-4C5A-ABB1-D508A6859108}" srcOrd="1" destOrd="0" parTransId="{D477F376-84CE-4678-A5DB-6BD5CF4EB2B8}" sibTransId="{DE5EFE34-0271-4173-BCB0-64F13E556B61}"/>
    <dgm:cxn modelId="{A16AD3B7-6B1D-424E-A20A-8192D12AFFDD}" type="presOf" srcId="{106835E1-3760-464C-BBC7-0AE6A28D2A42}" destId="{B3C0F978-F585-44AE-9D31-E26D36B5C4F5}" srcOrd="0" destOrd="0" presId="urn:microsoft.com/office/officeart/2018/2/layout/IconLabelList"/>
    <dgm:cxn modelId="{9A9FE6CF-BF94-4AE7-9EBE-EEA6937A8270}" srcId="{106835E1-3760-464C-BBC7-0AE6A28D2A42}" destId="{D547524E-B20B-4C52-BFFB-D5EC2AD4DE97}" srcOrd="0" destOrd="0" parTransId="{BFB7323D-AB06-4857-9526-0F005D4D75A5}" sibTransId="{815EA4A6-4E80-4208-A5B4-0CDECD310D96}"/>
    <dgm:cxn modelId="{FBF28EDF-6309-46B1-AA00-DDDE772CF1A5}" type="presOf" srcId="{7B7675C0-3CA2-4C5A-ABB1-D508A6859108}" destId="{98DC36F9-9E85-49F1-BF73-C24D27505674}" srcOrd="0" destOrd="0" presId="urn:microsoft.com/office/officeart/2018/2/layout/IconLabelList"/>
    <dgm:cxn modelId="{8115B111-4A63-4224-B92F-DFF7CD246E87}" type="presParOf" srcId="{B3C0F978-F585-44AE-9D31-E26D36B5C4F5}" destId="{A04C3383-7876-430B-BDA8-E71BEE9445B2}" srcOrd="0" destOrd="0" presId="urn:microsoft.com/office/officeart/2018/2/layout/IconLabelList"/>
    <dgm:cxn modelId="{4DA9F63B-8075-46AB-A417-AAC5077055B4}" type="presParOf" srcId="{A04C3383-7876-430B-BDA8-E71BEE9445B2}" destId="{D3B01A6E-EF4E-4844-B032-692C35C49EAC}" srcOrd="0" destOrd="0" presId="urn:microsoft.com/office/officeart/2018/2/layout/IconLabelList"/>
    <dgm:cxn modelId="{43A52BBC-29DB-4A76-A7B1-F95F5537CCE9}" type="presParOf" srcId="{A04C3383-7876-430B-BDA8-E71BEE9445B2}" destId="{40A7BA96-F49A-4F91-8548-3C2493F53019}" srcOrd="1" destOrd="0" presId="urn:microsoft.com/office/officeart/2018/2/layout/IconLabelList"/>
    <dgm:cxn modelId="{ABB2D638-8B08-47BD-B23D-031CB01445CC}" type="presParOf" srcId="{A04C3383-7876-430B-BDA8-E71BEE9445B2}" destId="{87A23215-EDE9-47DD-866D-1BABC7E8C669}" srcOrd="2" destOrd="0" presId="urn:microsoft.com/office/officeart/2018/2/layout/IconLabelList"/>
    <dgm:cxn modelId="{779D6E99-5B7A-4684-908B-B7D6676FC829}" type="presParOf" srcId="{B3C0F978-F585-44AE-9D31-E26D36B5C4F5}" destId="{70278604-FE1C-4B00-881B-02E54EB02B15}" srcOrd="1" destOrd="0" presId="urn:microsoft.com/office/officeart/2018/2/layout/IconLabelList"/>
    <dgm:cxn modelId="{CE204B3F-EB24-4F9B-9F9D-39F7358778AB}" type="presParOf" srcId="{B3C0F978-F585-44AE-9D31-E26D36B5C4F5}" destId="{6CF06D0C-7BE9-44DC-977D-1DB0BA2C980D}" srcOrd="2" destOrd="0" presId="urn:microsoft.com/office/officeart/2018/2/layout/IconLabelList"/>
    <dgm:cxn modelId="{97FC71DA-F953-4097-B6DB-4F5B612E426F}" type="presParOf" srcId="{6CF06D0C-7BE9-44DC-977D-1DB0BA2C980D}" destId="{19C3EAE5-2B13-46C7-B2AB-295A4A13EFF7}" srcOrd="0" destOrd="0" presId="urn:microsoft.com/office/officeart/2018/2/layout/IconLabelList"/>
    <dgm:cxn modelId="{3DB2E3CA-878A-4785-A733-85CFE206DCB9}" type="presParOf" srcId="{6CF06D0C-7BE9-44DC-977D-1DB0BA2C980D}" destId="{51A155B6-61FF-49BD-B877-8638A4D72FB3}" srcOrd="1" destOrd="0" presId="urn:microsoft.com/office/officeart/2018/2/layout/IconLabelList"/>
    <dgm:cxn modelId="{579BF419-EED6-45DC-808F-87257DEBE5C6}" type="presParOf" srcId="{6CF06D0C-7BE9-44DC-977D-1DB0BA2C980D}" destId="{98DC36F9-9E85-49F1-BF73-C24D275056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F83417-853F-4F3D-ABB7-E9B2F9B7ACD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140BAB8-50C0-4676-B99D-B90250BA511A}">
      <dgm:prSet/>
      <dgm:spPr/>
      <dgm:t>
        <a:bodyPr/>
        <a:lstStyle/>
        <a:p>
          <a:r>
            <a:rPr lang="en-US"/>
            <a:t>1.5% increase is slightly under what one would expect from S&amp;P 500 at 9% annual growth which is slight below average of 10%</a:t>
          </a:r>
        </a:p>
      </dgm:t>
    </dgm:pt>
    <dgm:pt modelId="{51FCA4A5-6324-415A-9ACB-75F4065C58BD}" type="parTrans" cxnId="{8113F3FA-D2A1-4D9D-A3FC-255535002887}">
      <dgm:prSet/>
      <dgm:spPr/>
      <dgm:t>
        <a:bodyPr/>
        <a:lstStyle/>
        <a:p>
          <a:endParaRPr lang="en-US"/>
        </a:p>
      </dgm:t>
    </dgm:pt>
    <dgm:pt modelId="{7C34A7AA-F7CE-462A-93AE-07AF4066B1B0}" type="sibTrans" cxnId="{8113F3FA-D2A1-4D9D-A3FC-255535002887}">
      <dgm:prSet/>
      <dgm:spPr/>
      <dgm:t>
        <a:bodyPr/>
        <a:lstStyle/>
        <a:p>
          <a:endParaRPr lang="en-US"/>
        </a:p>
      </dgm:t>
    </dgm:pt>
    <dgm:pt modelId="{A2FFE26B-D28A-4559-AA3C-50FB71A94E8D}">
      <dgm:prSet/>
      <dgm:spPr/>
      <dgm:t>
        <a:bodyPr/>
        <a:lstStyle/>
        <a:p>
          <a:r>
            <a:rPr lang="en-US"/>
            <a:t>Other financial assets may have better short-term outlook compared to S&amp;P 500 but likely with increased risk due to volatility</a:t>
          </a:r>
        </a:p>
      </dgm:t>
    </dgm:pt>
    <dgm:pt modelId="{BFAF2125-FCA9-4F12-958A-C66FBA07B801}" type="parTrans" cxnId="{6284B4A1-911E-4A24-8A6D-FF5863FBAFDC}">
      <dgm:prSet/>
      <dgm:spPr/>
      <dgm:t>
        <a:bodyPr/>
        <a:lstStyle/>
        <a:p>
          <a:endParaRPr lang="en-US"/>
        </a:p>
      </dgm:t>
    </dgm:pt>
    <dgm:pt modelId="{D500019F-513B-4CB0-801F-06A0F790C714}" type="sibTrans" cxnId="{6284B4A1-911E-4A24-8A6D-FF5863FBAFDC}">
      <dgm:prSet/>
      <dgm:spPr/>
      <dgm:t>
        <a:bodyPr/>
        <a:lstStyle/>
        <a:p>
          <a:endParaRPr lang="en-US"/>
        </a:p>
      </dgm:t>
    </dgm:pt>
    <dgm:pt modelId="{14CA8B87-63F0-48C5-A019-81FEF7AF3356}">
      <dgm:prSet/>
      <dgm:spPr/>
      <dgm:t>
        <a:bodyPr/>
        <a:lstStyle/>
        <a:p>
          <a:r>
            <a:rPr lang="en-US"/>
            <a:t>Investors desiring low risk and long-term growth should hold and considering buying shares in index fund</a:t>
          </a:r>
        </a:p>
      </dgm:t>
    </dgm:pt>
    <dgm:pt modelId="{9DBD3652-FF96-4B00-8023-7B60C3C7718A}" type="parTrans" cxnId="{8F7E9CEC-9588-4082-9092-19DB41912F6C}">
      <dgm:prSet/>
      <dgm:spPr/>
      <dgm:t>
        <a:bodyPr/>
        <a:lstStyle/>
        <a:p>
          <a:endParaRPr lang="en-US"/>
        </a:p>
      </dgm:t>
    </dgm:pt>
    <dgm:pt modelId="{D9B1E2A5-0D7B-4329-963B-49FC08E73992}" type="sibTrans" cxnId="{8F7E9CEC-9588-4082-9092-19DB41912F6C}">
      <dgm:prSet/>
      <dgm:spPr/>
      <dgm:t>
        <a:bodyPr/>
        <a:lstStyle/>
        <a:p>
          <a:endParaRPr lang="en-US"/>
        </a:p>
      </dgm:t>
    </dgm:pt>
    <dgm:pt modelId="{27018111-8054-46FF-9B14-A86FB1119EB3}" type="pres">
      <dgm:prSet presAssocID="{BFF83417-853F-4F3D-ABB7-E9B2F9B7ACD7}" presName="linear" presStyleCnt="0">
        <dgm:presLayoutVars>
          <dgm:animLvl val="lvl"/>
          <dgm:resizeHandles val="exact"/>
        </dgm:presLayoutVars>
      </dgm:prSet>
      <dgm:spPr/>
    </dgm:pt>
    <dgm:pt modelId="{80DBA291-B049-4FE7-87ED-D1FDDABF213B}" type="pres">
      <dgm:prSet presAssocID="{2140BAB8-50C0-4676-B99D-B90250BA51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77B5313-D43D-465A-81DF-94364ABB0F22}" type="pres">
      <dgm:prSet presAssocID="{7C34A7AA-F7CE-462A-93AE-07AF4066B1B0}" presName="spacer" presStyleCnt="0"/>
      <dgm:spPr/>
    </dgm:pt>
    <dgm:pt modelId="{A8944C9F-C02C-417A-A63B-79B8A1540B29}" type="pres">
      <dgm:prSet presAssocID="{A2FFE26B-D28A-4559-AA3C-50FB71A94E8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849591-276D-4AF3-ACC6-9057F5400C26}" type="pres">
      <dgm:prSet presAssocID="{D500019F-513B-4CB0-801F-06A0F790C714}" presName="spacer" presStyleCnt="0"/>
      <dgm:spPr/>
    </dgm:pt>
    <dgm:pt modelId="{F2FA292B-FA0C-482A-AF0D-45FC0CCCD912}" type="pres">
      <dgm:prSet presAssocID="{14CA8B87-63F0-48C5-A019-81FEF7AF335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07DD957-F613-4C5A-80BF-43BF678BF63E}" type="presOf" srcId="{2140BAB8-50C0-4676-B99D-B90250BA511A}" destId="{80DBA291-B049-4FE7-87ED-D1FDDABF213B}" srcOrd="0" destOrd="0" presId="urn:microsoft.com/office/officeart/2005/8/layout/vList2"/>
    <dgm:cxn modelId="{08B56B59-F838-4B25-AC40-EB5714358637}" type="presOf" srcId="{BFF83417-853F-4F3D-ABB7-E9B2F9B7ACD7}" destId="{27018111-8054-46FF-9B14-A86FB1119EB3}" srcOrd="0" destOrd="0" presId="urn:microsoft.com/office/officeart/2005/8/layout/vList2"/>
    <dgm:cxn modelId="{6284B4A1-911E-4A24-8A6D-FF5863FBAFDC}" srcId="{BFF83417-853F-4F3D-ABB7-E9B2F9B7ACD7}" destId="{A2FFE26B-D28A-4559-AA3C-50FB71A94E8D}" srcOrd="1" destOrd="0" parTransId="{BFAF2125-FCA9-4F12-958A-C66FBA07B801}" sibTransId="{D500019F-513B-4CB0-801F-06A0F790C714}"/>
    <dgm:cxn modelId="{3A4213A4-E16D-48A5-98B5-B5718AF4B83E}" type="presOf" srcId="{14CA8B87-63F0-48C5-A019-81FEF7AF3356}" destId="{F2FA292B-FA0C-482A-AF0D-45FC0CCCD912}" srcOrd="0" destOrd="0" presId="urn:microsoft.com/office/officeart/2005/8/layout/vList2"/>
    <dgm:cxn modelId="{209B3DCD-3DAE-47A3-9010-C1230D85F204}" type="presOf" srcId="{A2FFE26B-D28A-4559-AA3C-50FB71A94E8D}" destId="{A8944C9F-C02C-417A-A63B-79B8A1540B29}" srcOrd="0" destOrd="0" presId="urn:microsoft.com/office/officeart/2005/8/layout/vList2"/>
    <dgm:cxn modelId="{8F7E9CEC-9588-4082-9092-19DB41912F6C}" srcId="{BFF83417-853F-4F3D-ABB7-E9B2F9B7ACD7}" destId="{14CA8B87-63F0-48C5-A019-81FEF7AF3356}" srcOrd="2" destOrd="0" parTransId="{9DBD3652-FF96-4B00-8023-7B60C3C7718A}" sibTransId="{D9B1E2A5-0D7B-4329-963B-49FC08E73992}"/>
    <dgm:cxn modelId="{8113F3FA-D2A1-4D9D-A3FC-255535002887}" srcId="{BFF83417-853F-4F3D-ABB7-E9B2F9B7ACD7}" destId="{2140BAB8-50C0-4676-B99D-B90250BA511A}" srcOrd="0" destOrd="0" parTransId="{51FCA4A5-6324-415A-9ACB-75F4065C58BD}" sibTransId="{7C34A7AA-F7CE-462A-93AE-07AF4066B1B0}"/>
    <dgm:cxn modelId="{1DFEF6EE-37F2-47AD-ACA7-0A8917EDC2A7}" type="presParOf" srcId="{27018111-8054-46FF-9B14-A86FB1119EB3}" destId="{80DBA291-B049-4FE7-87ED-D1FDDABF213B}" srcOrd="0" destOrd="0" presId="urn:microsoft.com/office/officeart/2005/8/layout/vList2"/>
    <dgm:cxn modelId="{0589FFA8-AD3F-4A96-A2B1-7A1B33ECEAA9}" type="presParOf" srcId="{27018111-8054-46FF-9B14-A86FB1119EB3}" destId="{977B5313-D43D-465A-81DF-94364ABB0F22}" srcOrd="1" destOrd="0" presId="urn:microsoft.com/office/officeart/2005/8/layout/vList2"/>
    <dgm:cxn modelId="{35C3BA6C-0965-4AED-970A-31A725DEA298}" type="presParOf" srcId="{27018111-8054-46FF-9B14-A86FB1119EB3}" destId="{A8944C9F-C02C-417A-A63B-79B8A1540B29}" srcOrd="2" destOrd="0" presId="urn:microsoft.com/office/officeart/2005/8/layout/vList2"/>
    <dgm:cxn modelId="{5FBC5DDC-3040-4A24-A4AF-DD3D7864F4FF}" type="presParOf" srcId="{27018111-8054-46FF-9B14-A86FB1119EB3}" destId="{3D849591-276D-4AF3-ACC6-9057F5400C26}" srcOrd="3" destOrd="0" presId="urn:microsoft.com/office/officeart/2005/8/layout/vList2"/>
    <dgm:cxn modelId="{82D1509A-5036-4F14-87BB-853209B1E861}" type="presParOf" srcId="{27018111-8054-46FF-9B14-A86FB1119EB3}" destId="{F2FA292B-FA0C-482A-AF0D-45FC0CCCD9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CEB9B2-3A05-42CD-B3E3-9BD16DCC094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ED55861-A39B-4A85-BBD9-0F3C7B5BA401}">
      <dgm:prSet/>
      <dgm:spPr/>
      <dgm:t>
        <a:bodyPr/>
        <a:lstStyle/>
        <a:p>
          <a:r>
            <a:rPr lang="en-US"/>
            <a:t>Market can change rapidly due to unforeseen events</a:t>
          </a:r>
        </a:p>
      </dgm:t>
    </dgm:pt>
    <dgm:pt modelId="{FCF7BFA5-38BA-4EC4-93C9-A22C72CA8E6A}" type="parTrans" cxnId="{D73EBACA-617E-4E8C-ACDD-77DACE6C6E7C}">
      <dgm:prSet/>
      <dgm:spPr/>
      <dgm:t>
        <a:bodyPr/>
        <a:lstStyle/>
        <a:p>
          <a:endParaRPr lang="en-US"/>
        </a:p>
      </dgm:t>
    </dgm:pt>
    <dgm:pt modelId="{11C329D9-D55F-4535-BCC7-C54D4510FE5C}" type="sibTrans" cxnId="{D73EBACA-617E-4E8C-ACDD-77DACE6C6E7C}">
      <dgm:prSet/>
      <dgm:spPr/>
      <dgm:t>
        <a:bodyPr/>
        <a:lstStyle/>
        <a:p>
          <a:endParaRPr lang="en-US"/>
        </a:p>
      </dgm:t>
    </dgm:pt>
    <dgm:pt modelId="{690DAFBB-4051-4199-9AEE-5E9976C6F943}">
      <dgm:prSet/>
      <dgm:spPr/>
      <dgm:t>
        <a:bodyPr/>
        <a:lstStyle/>
        <a:p>
          <a:r>
            <a:rPr lang="en-US"/>
            <a:t>Trend should be monitored daily and model reexecuted to ensure model identifies same upward trajectory</a:t>
          </a:r>
        </a:p>
      </dgm:t>
    </dgm:pt>
    <dgm:pt modelId="{58A93A80-E070-4ACE-84DA-0166DA7CC530}" type="parTrans" cxnId="{A5D0E87B-1FCF-4E1A-A5B1-7BD4C2D438D1}">
      <dgm:prSet/>
      <dgm:spPr/>
      <dgm:t>
        <a:bodyPr/>
        <a:lstStyle/>
        <a:p>
          <a:endParaRPr lang="en-US"/>
        </a:p>
      </dgm:t>
    </dgm:pt>
    <dgm:pt modelId="{6ACED781-234D-45C2-B4FC-374ACA775AC6}" type="sibTrans" cxnId="{A5D0E87B-1FCF-4E1A-A5B1-7BD4C2D438D1}">
      <dgm:prSet/>
      <dgm:spPr/>
      <dgm:t>
        <a:bodyPr/>
        <a:lstStyle/>
        <a:p>
          <a:endParaRPr lang="en-US"/>
        </a:p>
      </dgm:t>
    </dgm:pt>
    <dgm:pt modelId="{EC7AD39F-C266-4A04-84BB-5391FD00F38C}">
      <dgm:prSet/>
      <dgm:spPr/>
      <dgm:t>
        <a:bodyPr/>
        <a:lstStyle/>
        <a:p>
          <a:r>
            <a:rPr lang="en-US"/>
            <a:t>Long-term investors should be less concern with market volatility</a:t>
          </a:r>
        </a:p>
      </dgm:t>
    </dgm:pt>
    <dgm:pt modelId="{6EE99C9B-02AC-428F-8E6D-983965BE74F3}" type="parTrans" cxnId="{4B9E905A-9859-4369-93F5-50B4D4E36F4E}">
      <dgm:prSet/>
      <dgm:spPr/>
      <dgm:t>
        <a:bodyPr/>
        <a:lstStyle/>
        <a:p>
          <a:endParaRPr lang="en-US"/>
        </a:p>
      </dgm:t>
    </dgm:pt>
    <dgm:pt modelId="{BC85FCA7-20C1-4FCA-B160-EC16F5D6DFC1}" type="sibTrans" cxnId="{4B9E905A-9859-4369-93F5-50B4D4E36F4E}">
      <dgm:prSet/>
      <dgm:spPr/>
      <dgm:t>
        <a:bodyPr/>
        <a:lstStyle/>
        <a:p>
          <a:endParaRPr lang="en-US"/>
        </a:p>
      </dgm:t>
    </dgm:pt>
    <dgm:pt modelId="{26FD50FC-09F3-4959-8E62-4A8710EB491D}" type="pres">
      <dgm:prSet presAssocID="{B9CEB9B2-3A05-42CD-B3E3-9BD16DCC094D}" presName="linear" presStyleCnt="0">
        <dgm:presLayoutVars>
          <dgm:animLvl val="lvl"/>
          <dgm:resizeHandles val="exact"/>
        </dgm:presLayoutVars>
      </dgm:prSet>
      <dgm:spPr/>
    </dgm:pt>
    <dgm:pt modelId="{8513674E-B5EA-481F-9C04-4CD5180A9707}" type="pres">
      <dgm:prSet presAssocID="{0ED55861-A39B-4A85-BBD9-0F3C7B5BA4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D070483-8E9F-4535-9407-CA140412B17A}" type="pres">
      <dgm:prSet presAssocID="{11C329D9-D55F-4535-BCC7-C54D4510FE5C}" presName="spacer" presStyleCnt="0"/>
      <dgm:spPr/>
    </dgm:pt>
    <dgm:pt modelId="{5D398471-07D3-4A44-8430-BF36F67FEBD8}" type="pres">
      <dgm:prSet presAssocID="{690DAFBB-4051-4199-9AEE-5E9976C6F9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D967576-4EF9-4000-970E-0121EA5C5747}" type="pres">
      <dgm:prSet presAssocID="{6ACED781-234D-45C2-B4FC-374ACA775AC6}" presName="spacer" presStyleCnt="0"/>
      <dgm:spPr/>
    </dgm:pt>
    <dgm:pt modelId="{54E61856-C2AC-4906-AEDC-4A564C793B0B}" type="pres">
      <dgm:prSet presAssocID="{EC7AD39F-C266-4A04-84BB-5391FD00F38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D7261A-8D8F-4595-AD2F-71BB129DFA94}" type="presOf" srcId="{B9CEB9B2-3A05-42CD-B3E3-9BD16DCC094D}" destId="{26FD50FC-09F3-4959-8E62-4A8710EB491D}" srcOrd="0" destOrd="0" presId="urn:microsoft.com/office/officeart/2005/8/layout/vList2"/>
    <dgm:cxn modelId="{42A0A45D-D5D1-4DDA-B55D-61C156DD5CD0}" type="presOf" srcId="{690DAFBB-4051-4199-9AEE-5E9976C6F943}" destId="{5D398471-07D3-4A44-8430-BF36F67FEBD8}" srcOrd="0" destOrd="0" presId="urn:microsoft.com/office/officeart/2005/8/layout/vList2"/>
    <dgm:cxn modelId="{C93CF94C-B879-4171-BD13-3ED50393BA42}" type="presOf" srcId="{EC7AD39F-C266-4A04-84BB-5391FD00F38C}" destId="{54E61856-C2AC-4906-AEDC-4A564C793B0B}" srcOrd="0" destOrd="0" presId="urn:microsoft.com/office/officeart/2005/8/layout/vList2"/>
    <dgm:cxn modelId="{4B9E905A-9859-4369-93F5-50B4D4E36F4E}" srcId="{B9CEB9B2-3A05-42CD-B3E3-9BD16DCC094D}" destId="{EC7AD39F-C266-4A04-84BB-5391FD00F38C}" srcOrd="2" destOrd="0" parTransId="{6EE99C9B-02AC-428F-8E6D-983965BE74F3}" sibTransId="{BC85FCA7-20C1-4FCA-B160-EC16F5D6DFC1}"/>
    <dgm:cxn modelId="{A5D0E87B-1FCF-4E1A-A5B1-7BD4C2D438D1}" srcId="{B9CEB9B2-3A05-42CD-B3E3-9BD16DCC094D}" destId="{690DAFBB-4051-4199-9AEE-5E9976C6F943}" srcOrd="1" destOrd="0" parTransId="{58A93A80-E070-4ACE-84DA-0166DA7CC530}" sibTransId="{6ACED781-234D-45C2-B4FC-374ACA775AC6}"/>
    <dgm:cxn modelId="{D73EBACA-617E-4E8C-ACDD-77DACE6C6E7C}" srcId="{B9CEB9B2-3A05-42CD-B3E3-9BD16DCC094D}" destId="{0ED55861-A39B-4A85-BBD9-0F3C7B5BA401}" srcOrd="0" destOrd="0" parTransId="{FCF7BFA5-38BA-4EC4-93C9-A22C72CA8E6A}" sibTransId="{11C329D9-D55F-4535-BCC7-C54D4510FE5C}"/>
    <dgm:cxn modelId="{DF329BD1-BD74-4027-A855-EF708C502546}" type="presOf" srcId="{0ED55861-A39B-4A85-BBD9-0F3C7B5BA401}" destId="{8513674E-B5EA-481F-9C04-4CD5180A9707}" srcOrd="0" destOrd="0" presId="urn:microsoft.com/office/officeart/2005/8/layout/vList2"/>
    <dgm:cxn modelId="{F555B071-4477-474B-97E5-8EE272DDBBDC}" type="presParOf" srcId="{26FD50FC-09F3-4959-8E62-4A8710EB491D}" destId="{8513674E-B5EA-481F-9C04-4CD5180A9707}" srcOrd="0" destOrd="0" presId="urn:microsoft.com/office/officeart/2005/8/layout/vList2"/>
    <dgm:cxn modelId="{65947D6F-C346-4A06-9F13-BBB5EA28AC4B}" type="presParOf" srcId="{26FD50FC-09F3-4959-8E62-4A8710EB491D}" destId="{3D070483-8E9F-4535-9407-CA140412B17A}" srcOrd="1" destOrd="0" presId="urn:microsoft.com/office/officeart/2005/8/layout/vList2"/>
    <dgm:cxn modelId="{54F02B0B-34AE-4611-9DF9-874C13F61A7A}" type="presParOf" srcId="{26FD50FC-09F3-4959-8E62-4A8710EB491D}" destId="{5D398471-07D3-4A44-8430-BF36F67FEBD8}" srcOrd="2" destOrd="0" presId="urn:microsoft.com/office/officeart/2005/8/layout/vList2"/>
    <dgm:cxn modelId="{E872172E-F4EA-4BD8-BB65-EF07E28430A8}" type="presParOf" srcId="{26FD50FC-09F3-4959-8E62-4A8710EB491D}" destId="{FD967576-4EF9-4000-970E-0121EA5C5747}" srcOrd="3" destOrd="0" presId="urn:microsoft.com/office/officeart/2005/8/layout/vList2"/>
    <dgm:cxn modelId="{86B76772-302B-4D12-9A19-0D2D245DEF02}" type="presParOf" srcId="{26FD50FC-09F3-4959-8E62-4A8710EB491D}" destId="{54E61856-C2AC-4906-AEDC-4A564C793B0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3F0F18-3164-4F81-870F-F1C3ADCD576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6EE4E8-E2A4-4A29-AC3D-DD928877E37B}">
      <dgm:prSet/>
      <dgm:spPr/>
      <dgm:t>
        <a:bodyPr/>
        <a:lstStyle/>
        <a:p>
          <a:r>
            <a:rPr lang="en-US"/>
            <a:t>Neural Prophet model indicates an increase of 1.5% over the next two months which is on par with what one would expect from this index fund</a:t>
          </a:r>
        </a:p>
      </dgm:t>
    </dgm:pt>
    <dgm:pt modelId="{41D6D9C5-3CA0-4FB0-A8FF-28290C0BE640}" type="parTrans" cxnId="{EEBF2D93-C9AD-45ED-81E7-775E6E3C0143}">
      <dgm:prSet/>
      <dgm:spPr/>
      <dgm:t>
        <a:bodyPr/>
        <a:lstStyle/>
        <a:p>
          <a:endParaRPr lang="en-US"/>
        </a:p>
      </dgm:t>
    </dgm:pt>
    <dgm:pt modelId="{A0EA4DA3-A68E-498D-BD14-7321DF4752CC}" type="sibTrans" cxnId="{EEBF2D93-C9AD-45ED-81E7-775E6E3C014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ADC0E22-BF1F-4404-8A8A-EE336D1DF4B6}">
      <dgm:prSet/>
      <dgm:spPr/>
      <dgm:t>
        <a:bodyPr/>
        <a:lstStyle/>
        <a:p>
          <a:r>
            <a:rPr lang="en-US"/>
            <a:t>Markets are highly volatile and be monitored closely for short-term investors</a:t>
          </a:r>
        </a:p>
      </dgm:t>
    </dgm:pt>
    <dgm:pt modelId="{1F72FD92-08A3-409C-8214-0BE063729318}" type="parTrans" cxnId="{EF7803D7-3F6A-46C0-BB4F-0A69BFAE0F4A}">
      <dgm:prSet/>
      <dgm:spPr/>
      <dgm:t>
        <a:bodyPr/>
        <a:lstStyle/>
        <a:p>
          <a:endParaRPr lang="en-US"/>
        </a:p>
      </dgm:t>
    </dgm:pt>
    <dgm:pt modelId="{E6989875-4E45-4367-853E-3BFD8066FE25}" type="sibTrans" cxnId="{EF7803D7-3F6A-46C0-BB4F-0A69BFAE0F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DD9DD7B-850B-49C0-AF29-8E32C833FB2A}">
      <dgm:prSet/>
      <dgm:spPr/>
      <dgm:t>
        <a:bodyPr/>
        <a:lstStyle/>
        <a:p>
          <a:r>
            <a:rPr lang="en-US"/>
            <a:t>S&amp;P 500 is a great way to diversify into many assets while keeping risk relatively low for long term investors</a:t>
          </a:r>
        </a:p>
      </dgm:t>
    </dgm:pt>
    <dgm:pt modelId="{1A7EA9CD-5F25-4B94-A4FC-20078A21C13F}" type="parTrans" cxnId="{3F461527-C64F-45B1-BD4A-002B9A722EC8}">
      <dgm:prSet/>
      <dgm:spPr/>
      <dgm:t>
        <a:bodyPr/>
        <a:lstStyle/>
        <a:p>
          <a:endParaRPr lang="en-US"/>
        </a:p>
      </dgm:t>
    </dgm:pt>
    <dgm:pt modelId="{F2159652-2B48-4002-85A5-3CF8ED1CB59B}" type="sibTrans" cxnId="{3F461527-C64F-45B1-BD4A-002B9A722EC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D15ADAC-E730-4558-BEEB-344F32C310EF}" type="pres">
      <dgm:prSet presAssocID="{2E3F0F18-3164-4F81-870F-F1C3ADCD576E}" presName="Name0" presStyleCnt="0">
        <dgm:presLayoutVars>
          <dgm:animLvl val="lvl"/>
          <dgm:resizeHandles val="exact"/>
        </dgm:presLayoutVars>
      </dgm:prSet>
      <dgm:spPr/>
    </dgm:pt>
    <dgm:pt modelId="{ADB5E13A-0415-4996-807E-C29CE67F106B}" type="pres">
      <dgm:prSet presAssocID="{FF6EE4E8-E2A4-4A29-AC3D-DD928877E37B}" presName="compositeNode" presStyleCnt="0">
        <dgm:presLayoutVars>
          <dgm:bulletEnabled val="1"/>
        </dgm:presLayoutVars>
      </dgm:prSet>
      <dgm:spPr/>
    </dgm:pt>
    <dgm:pt modelId="{C850B225-8F11-4BED-952F-B2C54F6BCC5E}" type="pres">
      <dgm:prSet presAssocID="{FF6EE4E8-E2A4-4A29-AC3D-DD928877E37B}" presName="bgRect" presStyleLbl="bgAccFollowNode1" presStyleIdx="0" presStyleCnt="3"/>
      <dgm:spPr/>
    </dgm:pt>
    <dgm:pt modelId="{B5806957-9C5C-441D-A22B-3FC715669CCB}" type="pres">
      <dgm:prSet presAssocID="{A0EA4DA3-A68E-498D-BD14-7321DF4752C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7B4D40E-7260-4FE8-AB01-AEDA7BA6CCE2}" type="pres">
      <dgm:prSet presAssocID="{FF6EE4E8-E2A4-4A29-AC3D-DD928877E37B}" presName="bottomLine" presStyleLbl="alignNode1" presStyleIdx="1" presStyleCnt="6">
        <dgm:presLayoutVars/>
      </dgm:prSet>
      <dgm:spPr/>
    </dgm:pt>
    <dgm:pt modelId="{0AEDA139-4D40-4213-A077-937A7070888F}" type="pres">
      <dgm:prSet presAssocID="{FF6EE4E8-E2A4-4A29-AC3D-DD928877E37B}" presName="nodeText" presStyleLbl="bgAccFollowNode1" presStyleIdx="0" presStyleCnt="3">
        <dgm:presLayoutVars>
          <dgm:bulletEnabled val="1"/>
        </dgm:presLayoutVars>
      </dgm:prSet>
      <dgm:spPr/>
    </dgm:pt>
    <dgm:pt modelId="{FBD8B70A-24CD-4C0B-81C4-F5CDE5BAC886}" type="pres">
      <dgm:prSet presAssocID="{A0EA4DA3-A68E-498D-BD14-7321DF4752CC}" presName="sibTrans" presStyleCnt="0"/>
      <dgm:spPr/>
    </dgm:pt>
    <dgm:pt modelId="{21A6AC16-54DF-401C-8D36-1194D304A194}" type="pres">
      <dgm:prSet presAssocID="{2ADC0E22-BF1F-4404-8A8A-EE336D1DF4B6}" presName="compositeNode" presStyleCnt="0">
        <dgm:presLayoutVars>
          <dgm:bulletEnabled val="1"/>
        </dgm:presLayoutVars>
      </dgm:prSet>
      <dgm:spPr/>
    </dgm:pt>
    <dgm:pt modelId="{3FFB3D84-01FE-41EE-8572-A3594DC32FD6}" type="pres">
      <dgm:prSet presAssocID="{2ADC0E22-BF1F-4404-8A8A-EE336D1DF4B6}" presName="bgRect" presStyleLbl="bgAccFollowNode1" presStyleIdx="1" presStyleCnt="3"/>
      <dgm:spPr/>
    </dgm:pt>
    <dgm:pt modelId="{48D5F35E-F6B3-4C81-942A-39A614F5996D}" type="pres">
      <dgm:prSet presAssocID="{E6989875-4E45-4367-853E-3BFD8066FE25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F6B5A21-DC5F-451B-BCE8-BD03A5EF3068}" type="pres">
      <dgm:prSet presAssocID="{2ADC0E22-BF1F-4404-8A8A-EE336D1DF4B6}" presName="bottomLine" presStyleLbl="alignNode1" presStyleIdx="3" presStyleCnt="6">
        <dgm:presLayoutVars/>
      </dgm:prSet>
      <dgm:spPr/>
    </dgm:pt>
    <dgm:pt modelId="{5903CAEC-060D-4C98-8BFB-2C043AB7E083}" type="pres">
      <dgm:prSet presAssocID="{2ADC0E22-BF1F-4404-8A8A-EE336D1DF4B6}" presName="nodeText" presStyleLbl="bgAccFollowNode1" presStyleIdx="1" presStyleCnt="3">
        <dgm:presLayoutVars>
          <dgm:bulletEnabled val="1"/>
        </dgm:presLayoutVars>
      </dgm:prSet>
      <dgm:spPr/>
    </dgm:pt>
    <dgm:pt modelId="{18B890FF-5332-4E98-8C30-A800F69BA3B2}" type="pres">
      <dgm:prSet presAssocID="{E6989875-4E45-4367-853E-3BFD8066FE25}" presName="sibTrans" presStyleCnt="0"/>
      <dgm:spPr/>
    </dgm:pt>
    <dgm:pt modelId="{C7D23191-FC41-4AF0-866E-78FFA5974328}" type="pres">
      <dgm:prSet presAssocID="{FDD9DD7B-850B-49C0-AF29-8E32C833FB2A}" presName="compositeNode" presStyleCnt="0">
        <dgm:presLayoutVars>
          <dgm:bulletEnabled val="1"/>
        </dgm:presLayoutVars>
      </dgm:prSet>
      <dgm:spPr/>
    </dgm:pt>
    <dgm:pt modelId="{B7FD0A42-118D-424E-B82E-606A81732471}" type="pres">
      <dgm:prSet presAssocID="{FDD9DD7B-850B-49C0-AF29-8E32C833FB2A}" presName="bgRect" presStyleLbl="bgAccFollowNode1" presStyleIdx="2" presStyleCnt="3"/>
      <dgm:spPr/>
    </dgm:pt>
    <dgm:pt modelId="{257FFA5A-6A5D-4921-AD24-0641883DFE4A}" type="pres">
      <dgm:prSet presAssocID="{F2159652-2B48-4002-85A5-3CF8ED1CB59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D77E53C-87E8-4C07-8611-49F484F52201}" type="pres">
      <dgm:prSet presAssocID="{FDD9DD7B-850B-49C0-AF29-8E32C833FB2A}" presName="bottomLine" presStyleLbl="alignNode1" presStyleIdx="5" presStyleCnt="6">
        <dgm:presLayoutVars/>
      </dgm:prSet>
      <dgm:spPr/>
    </dgm:pt>
    <dgm:pt modelId="{867CAA13-A0DD-4935-92F9-08EA0CAEDE4A}" type="pres">
      <dgm:prSet presAssocID="{FDD9DD7B-850B-49C0-AF29-8E32C833FB2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E6A4AA10-DDE3-4F3D-A7F7-3F909E3CEC0A}" type="presOf" srcId="{2ADC0E22-BF1F-4404-8A8A-EE336D1DF4B6}" destId="{3FFB3D84-01FE-41EE-8572-A3594DC32FD6}" srcOrd="0" destOrd="0" presId="urn:microsoft.com/office/officeart/2016/7/layout/BasicLinearProcessNumbered"/>
    <dgm:cxn modelId="{3F461527-C64F-45B1-BD4A-002B9A722EC8}" srcId="{2E3F0F18-3164-4F81-870F-F1C3ADCD576E}" destId="{FDD9DD7B-850B-49C0-AF29-8E32C833FB2A}" srcOrd="2" destOrd="0" parTransId="{1A7EA9CD-5F25-4B94-A4FC-20078A21C13F}" sibTransId="{F2159652-2B48-4002-85A5-3CF8ED1CB59B}"/>
    <dgm:cxn modelId="{4A608E38-C4CF-4792-8DAB-FB02205B3D68}" type="presOf" srcId="{2ADC0E22-BF1F-4404-8A8A-EE336D1DF4B6}" destId="{5903CAEC-060D-4C98-8BFB-2C043AB7E083}" srcOrd="1" destOrd="0" presId="urn:microsoft.com/office/officeart/2016/7/layout/BasicLinearProcessNumbered"/>
    <dgm:cxn modelId="{8F9FF353-8B88-4A44-B75D-2BAA295C2888}" type="presOf" srcId="{FF6EE4E8-E2A4-4A29-AC3D-DD928877E37B}" destId="{C850B225-8F11-4BED-952F-B2C54F6BCC5E}" srcOrd="0" destOrd="0" presId="urn:microsoft.com/office/officeart/2016/7/layout/BasicLinearProcessNumbered"/>
    <dgm:cxn modelId="{4E835B76-BE59-4C9E-9F8C-4E870F03E30E}" type="presOf" srcId="{FDD9DD7B-850B-49C0-AF29-8E32C833FB2A}" destId="{B7FD0A42-118D-424E-B82E-606A81732471}" srcOrd="0" destOrd="0" presId="urn:microsoft.com/office/officeart/2016/7/layout/BasicLinearProcessNumbered"/>
    <dgm:cxn modelId="{CCCC0B77-0B3D-4131-85DE-42E70B7954A2}" type="presOf" srcId="{2E3F0F18-3164-4F81-870F-F1C3ADCD576E}" destId="{8D15ADAC-E730-4558-BEEB-344F32C310EF}" srcOrd="0" destOrd="0" presId="urn:microsoft.com/office/officeart/2016/7/layout/BasicLinearProcessNumbered"/>
    <dgm:cxn modelId="{88BEC681-5C67-47BE-8E22-D866693EDF1F}" type="presOf" srcId="{F2159652-2B48-4002-85A5-3CF8ED1CB59B}" destId="{257FFA5A-6A5D-4921-AD24-0641883DFE4A}" srcOrd="0" destOrd="0" presId="urn:microsoft.com/office/officeart/2016/7/layout/BasicLinearProcessNumbered"/>
    <dgm:cxn modelId="{EEBF2D93-C9AD-45ED-81E7-775E6E3C0143}" srcId="{2E3F0F18-3164-4F81-870F-F1C3ADCD576E}" destId="{FF6EE4E8-E2A4-4A29-AC3D-DD928877E37B}" srcOrd="0" destOrd="0" parTransId="{41D6D9C5-3CA0-4FB0-A8FF-28290C0BE640}" sibTransId="{A0EA4DA3-A68E-498D-BD14-7321DF4752CC}"/>
    <dgm:cxn modelId="{4A5CD897-8780-4B11-BDB3-28FA6E74AA2E}" type="presOf" srcId="{FDD9DD7B-850B-49C0-AF29-8E32C833FB2A}" destId="{867CAA13-A0DD-4935-92F9-08EA0CAEDE4A}" srcOrd="1" destOrd="0" presId="urn:microsoft.com/office/officeart/2016/7/layout/BasicLinearProcessNumbered"/>
    <dgm:cxn modelId="{25D944CD-9CE4-49EF-B957-5997FFB5ECD8}" type="presOf" srcId="{FF6EE4E8-E2A4-4A29-AC3D-DD928877E37B}" destId="{0AEDA139-4D40-4213-A077-937A7070888F}" srcOrd="1" destOrd="0" presId="urn:microsoft.com/office/officeart/2016/7/layout/BasicLinearProcessNumbered"/>
    <dgm:cxn modelId="{EF7803D7-3F6A-46C0-BB4F-0A69BFAE0F4A}" srcId="{2E3F0F18-3164-4F81-870F-F1C3ADCD576E}" destId="{2ADC0E22-BF1F-4404-8A8A-EE336D1DF4B6}" srcOrd="1" destOrd="0" parTransId="{1F72FD92-08A3-409C-8214-0BE063729318}" sibTransId="{E6989875-4E45-4367-853E-3BFD8066FE25}"/>
    <dgm:cxn modelId="{FBD02EE0-4353-4DE8-AAA1-A89ACE5805D3}" type="presOf" srcId="{A0EA4DA3-A68E-498D-BD14-7321DF4752CC}" destId="{B5806957-9C5C-441D-A22B-3FC715669CCB}" srcOrd="0" destOrd="0" presId="urn:microsoft.com/office/officeart/2016/7/layout/BasicLinearProcessNumbered"/>
    <dgm:cxn modelId="{1DE6EBE0-F494-43F7-BB7A-059EFF9B7F4A}" type="presOf" srcId="{E6989875-4E45-4367-853E-3BFD8066FE25}" destId="{48D5F35E-F6B3-4C81-942A-39A614F5996D}" srcOrd="0" destOrd="0" presId="urn:microsoft.com/office/officeart/2016/7/layout/BasicLinearProcessNumbered"/>
    <dgm:cxn modelId="{4680410F-C0E7-43F5-B0C5-DC6ADA3E26E0}" type="presParOf" srcId="{8D15ADAC-E730-4558-BEEB-344F32C310EF}" destId="{ADB5E13A-0415-4996-807E-C29CE67F106B}" srcOrd="0" destOrd="0" presId="urn:microsoft.com/office/officeart/2016/7/layout/BasicLinearProcessNumbered"/>
    <dgm:cxn modelId="{300844CC-0799-46D5-9B6A-2843B2364362}" type="presParOf" srcId="{ADB5E13A-0415-4996-807E-C29CE67F106B}" destId="{C850B225-8F11-4BED-952F-B2C54F6BCC5E}" srcOrd="0" destOrd="0" presId="urn:microsoft.com/office/officeart/2016/7/layout/BasicLinearProcessNumbered"/>
    <dgm:cxn modelId="{84F271A3-A92E-480B-92E4-8602ECD52ADF}" type="presParOf" srcId="{ADB5E13A-0415-4996-807E-C29CE67F106B}" destId="{B5806957-9C5C-441D-A22B-3FC715669CCB}" srcOrd="1" destOrd="0" presId="urn:microsoft.com/office/officeart/2016/7/layout/BasicLinearProcessNumbered"/>
    <dgm:cxn modelId="{3F77ECD4-DD8A-4288-8FD6-9E5D6983027B}" type="presParOf" srcId="{ADB5E13A-0415-4996-807E-C29CE67F106B}" destId="{A7B4D40E-7260-4FE8-AB01-AEDA7BA6CCE2}" srcOrd="2" destOrd="0" presId="urn:microsoft.com/office/officeart/2016/7/layout/BasicLinearProcessNumbered"/>
    <dgm:cxn modelId="{68161747-C0EF-4FC9-93DB-E094A98D7CEB}" type="presParOf" srcId="{ADB5E13A-0415-4996-807E-C29CE67F106B}" destId="{0AEDA139-4D40-4213-A077-937A7070888F}" srcOrd="3" destOrd="0" presId="urn:microsoft.com/office/officeart/2016/7/layout/BasicLinearProcessNumbered"/>
    <dgm:cxn modelId="{D63DDFB1-AD82-4C0A-B60A-27BCC4C72318}" type="presParOf" srcId="{8D15ADAC-E730-4558-BEEB-344F32C310EF}" destId="{FBD8B70A-24CD-4C0B-81C4-F5CDE5BAC886}" srcOrd="1" destOrd="0" presId="urn:microsoft.com/office/officeart/2016/7/layout/BasicLinearProcessNumbered"/>
    <dgm:cxn modelId="{5FB39209-F6DD-47DE-A80D-71E3B750CE6D}" type="presParOf" srcId="{8D15ADAC-E730-4558-BEEB-344F32C310EF}" destId="{21A6AC16-54DF-401C-8D36-1194D304A194}" srcOrd="2" destOrd="0" presId="urn:microsoft.com/office/officeart/2016/7/layout/BasicLinearProcessNumbered"/>
    <dgm:cxn modelId="{A42E151A-AAF9-4A23-B944-2744B0ACC410}" type="presParOf" srcId="{21A6AC16-54DF-401C-8D36-1194D304A194}" destId="{3FFB3D84-01FE-41EE-8572-A3594DC32FD6}" srcOrd="0" destOrd="0" presId="urn:microsoft.com/office/officeart/2016/7/layout/BasicLinearProcessNumbered"/>
    <dgm:cxn modelId="{8B43A380-56B4-4295-B98B-57FDB597E49A}" type="presParOf" srcId="{21A6AC16-54DF-401C-8D36-1194D304A194}" destId="{48D5F35E-F6B3-4C81-942A-39A614F5996D}" srcOrd="1" destOrd="0" presId="urn:microsoft.com/office/officeart/2016/7/layout/BasicLinearProcessNumbered"/>
    <dgm:cxn modelId="{035FCEBD-577F-4A32-9E65-14A033CC0C19}" type="presParOf" srcId="{21A6AC16-54DF-401C-8D36-1194D304A194}" destId="{EF6B5A21-DC5F-451B-BCE8-BD03A5EF3068}" srcOrd="2" destOrd="0" presId="urn:microsoft.com/office/officeart/2016/7/layout/BasicLinearProcessNumbered"/>
    <dgm:cxn modelId="{1B39E958-E276-42FB-8E26-8C838D4CFEFA}" type="presParOf" srcId="{21A6AC16-54DF-401C-8D36-1194D304A194}" destId="{5903CAEC-060D-4C98-8BFB-2C043AB7E083}" srcOrd="3" destOrd="0" presId="urn:microsoft.com/office/officeart/2016/7/layout/BasicLinearProcessNumbered"/>
    <dgm:cxn modelId="{F24F49E2-E180-4A0D-A552-5554A75E144F}" type="presParOf" srcId="{8D15ADAC-E730-4558-BEEB-344F32C310EF}" destId="{18B890FF-5332-4E98-8C30-A800F69BA3B2}" srcOrd="3" destOrd="0" presId="urn:microsoft.com/office/officeart/2016/7/layout/BasicLinearProcessNumbered"/>
    <dgm:cxn modelId="{17FB2051-BBAC-4317-9457-AD3B1A432439}" type="presParOf" srcId="{8D15ADAC-E730-4558-BEEB-344F32C310EF}" destId="{C7D23191-FC41-4AF0-866E-78FFA5974328}" srcOrd="4" destOrd="0" presId="urn:microsoft.com/office/officeart/2016/7/layout/BasicLinearProcessNumbered"/>
    <dgm:cxn modelId="{65D62E9F-02F7-475B-9055-0B5F04D91984}" type="presParOf" srcId="{C7D23191-FC41-4AF0-866E-78FFA5974328}" destId="{B7FD0A42-118D-424E-B82E-606A81732471}" srcOrd="0" destOrd="0" presId="urn:microsoft.com/office/officeart/2016/7/layout/BasicLinearProcessNumbered"/>
    <dgm:cxn modelId="{56B94E2C-4DFA-49C5-A303-AE67850798FA}" type="presParOf" srcId="{C7D23191-FC41-4AF0-866E-78FFA5974328}" destId="{257FFA5A-6A5D-4921-AD24-0641883DFE4A}" srcOrd="1" destOrd="0" presId="urn:microsoft.com/office/officeart/2016/7/layout/BasicLinearProcessNumbered"/>
    <dgm:cxn modelId="{52FF8D5F-D3B1-4778-91DA-91900A34E10A}" type="presParOf" srcId="{C7D23191-FC41-4AF0-866E-78FFA5974328}" destId="{4D77E53C-87E8-4C07-8611-49F484F52201}" srcOrd="2" destOrd="0" presId="urn:microsoft.com/office/officeart/2016/7/layout/BasicLinearProcessNumbered"/>
    <dgm:cxn modelId="{9C80B7E7-CCEC-4556-B7F6-BF6BC973EA74}" type="presParOf" srcId="{C7D23191-FC41-4AF0-866E-78FFA5974328}" destId="{867CAA13-A0DD-4935-92F9-08EA0CAEDE4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7D605-53F2-4213-824E-69CCABF6BDA4}">
      <dsp:nvSpPr>
        <dsp:cNvPr id="0" name=""/>
        <dsp:cNvSpPr/>
      </dsp:nvSpPr>
      <dsp:spPr>
        <a:xfrm>
          <a:off x="1320" y="150224"/>
          <a:ext cx="4636182" cy="2943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9B469-AC08-42C3-9974-2961854204B8}">
      <dsp:nvSpPr>
        <dsp:cNvPr id="0" name=""/>
        <dsp:cNvSpPr/>
      </dsp:nvSpPr>
      <dsp:spPr>
        <a:xfrm>
          <a:off x="516452" y="639599"/>
          <a:ext cx="4636182" cy="29439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Will the S&amp;P increase in value over the next two months? </a:t>
          </a:r>
        </a:p>
      </dsp:txBody>
      <dsp:txXfrm>
        <a:off x="602678" y="725825"/>
        <a:ext cx="4463730" cy="2771523"/>
      </dsp:txXfrm>
    </dsp:sp>
    <dsp:sp modelId="{0D966BED-39FF-4C0B-90AD-BCE2B82D00CC}">
      <dsp:nvSpPr>
        <dsp:cNvPr id="0" name=""/>
        <dsp:cNvSpPr/>
      </dsp:nvSpPr>
      <dsp:spPr>
        <a:xfrm>
          <a:off x="5667765" y="150224"/>
          <a:ext cx="4636182" cy="2943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103A0-7E69-4F51-8BA5-689F89E44570}">
      <dsp:nvSpPr>
        <dsp:cNvPr id="0" name=""/>
        <dsp:cNvSpPr/>
      </dsp:nvSpPr>
      <dsp:spPr>
        <a:xfrm>
          <a:off x="6182897" y="639599"/>
          <a:ext cx="4636182" cy="29439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Based on current trends should an investor buy, hold, or sell their current investment?</a:t>
          </a:r>
        </a:p>
      </dsp:txBody>
      <dsp:txXfrm>
        <a:off x="6269123" y="725825"/>
        <a:ext cx="4463730" cy="2771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18D68-7800-437B-B563-C6139D1A6798}">
      <dsp:nvSpPr>
        <dsp:cNvPr id="0" name=""/>
        <dsp:cNvSpPr/>
      </dsp:nvSpPr>
      <dsp:spPr>
        <a:xfrm>
          <a:off x="0" y="2284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BA9BC-298A-4D28-98C9-6416D9419673}">
      <dsp:nvSpPr>
        <dsp:cNvPr id="0" name=""/>
        <dsp:cNvSpPr/>
      </dsp:nvSpPr>
      <dsp:spPr>
        <a:xfrm>
          <a:off x="350270" y="262816"/>
          <a:ext cx="636855" cy="63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F8FC3-80DB-463F-BF3F-B3802E73B07B}">
      <dsp:nvSpPr>
        <dsp:cNvPr id="0" name=""/>
        <dsp:cNvSpPr/>
      </dsp:nvSpPr>
      <dsp:spPr>
        <a:xfrm>
          <a:off x="1337397" y="22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Open Source timeseries forecasting library</a:t>
          </a:r>
        </a:p>
      </dsp:txBody>
      <dsp:txXfrm>
        <a:off x="1337397" y="2284"/>
        <a:ext cx="4926242" cy="1157919"/>
      </dsp:txXfrm>
    </dsp:sp>
    <dsp:sp modelId="{7D8F8CF1-B3FB-419E-9CB6-F75067D50734}">
      <dsp:nvSpPr>
        <dsp:cNvPr id="0" name=""/>
        <dsp:cNvSpPr/>
      </dsp:nvSpPr>
      <dsp:spPr>
        <a:xfrm>
          <a:off x="0" y="1449684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223D3-414A-4BEE-A51C-F37D59E999AD}">
      <dsp:nvSpPr>
        <dsp:cNvPr id="0" name=""/>
        <dsp:cNvSpPr/>
      </dsp:nvSpPr>
      <dsp:spPr>
        <a:xfrm>
          <a:off x="350270" y="1710216"/>
          <a:ext cx="636855" cy="63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46300-A5F8-4AF4-B8D6-3AB0136ECE0C}">
      <dsp:nvSpPr>
        <dsp:cNvPr id="0" name=""/>
        <dsp:cNvSpPr/>
      </dsp:nvSpPr>
      <dsp:spPr>
        <a:xfrm>
          <a:off x="1337397" y="14496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Easily allows for autoregressive approach and handling seasonality</a:t>
          </a:r>
        </a:p>
      </dsp:txBody>
      <dsp:txXfrm>
        <a:off x="1337397" y="1449684"/>
        <a:ext cx="4926242" cy="1157919"/>
      </dsp:txXfrm>
    </dsp:sp>
    <dsp:sp modelId="{0DAD25E5-349F-4BCD-AA6D-6A5E13E3E624}">
      <dsp:nvSpPr>
        <dsp:cNvPr id="0" name=""/>
        <dsp:cNvSpPr/>
      </dsp:nvSpPr>
      <dsp:spPr>
        <a:xfrm>
          <a:off x="0" y="2897083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B5566-AEBB-4458-BCAA-665441797F70}">
      <dsp:nvSpPr>
        <dsp:cNvPr id="0" name=""/>
        <dsp:cNvSpPr/>
      </dsp:nvSpPr>
      <dsp:spPr>
        <a:xfrm>
          <a:off x="350270" y="3157615"/>
          <a:ext cx="636855" cy="63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8F691-0A47-4757-BAE6-BFC3CE29FEC3}">
      <dsp:nvSpPr>
        <dsp:cNvPr id="0" name=""/>
        <dsp:cNvSpPr/>
      </dsp:nvSpPr>
      <dsp:spPr>
        <a:xfrm>
          <a:off x="1337397" y="28970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Built functions to handle outliers and missing values</a:t>
          </a:r>
        </a:p>
      </dsp:txBody>
      <dsp:txXfrm>
        <a:off x="1337397" y="2897083"/>
        <a:ext cx="4926242" cy="1157919"/>
      </dsp:txXfrm>
    </dsp:sp>
    <dsp:sp modelId="{5F77BDE4-601E-4EE7-85CE-0E0AEE632659}">
      <dsp:nvSpPr>
        <dsp:cNvPr id="0" name=""/>
        <dsp:cNvSpPr/>
      </dsp:nvSpPr>
      <dsp:spPr>
        <a:xfrm>
          <a:off x="0" y="4344483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910BA-BD15-463F-B75E-E971AAA9099D}">
      <dsp:nvSpPr>
        <dsp:cNvPr id="0" name=""/>
        <dsp:cNvSpPr/>
      </dsp:nvSpPr>
      <dsp:spPr>
        <a:xfrm>
          <a:off x="350270" y="4605015"/>
          <a:ext cx="636855" cy="63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9DF52-C040-49D0-9171-817E1117FF54}">
      <dsp:nvSpPr>
        <dsp:cNvPr id="0" name=""/>
        <dsp:cNvSpPr/>
      </dsp:nvSpPr>
      <dsp:spPr>
        <a:xfrm>
          <a:off x="1337397" y="43444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Allows for tuning of neural network including hidden layers</a:t>
          </a:r>
        </a:p>
      </dsp:txBody>
      <dsp:txXfrm>
        <a:off x="1337397" y="4344483"/>
        <a:ext cx="4926242" cy="11579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01A6E-EF4E-4844-B032-692C35C49EAC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23215-EDE9-47DD-866D-1BABC7E8C669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Model predicts a slight upward trend at 1.5% over the next 60 days</a:t>
          </a:r>
        </a:p>
      </dsp:txBody>
      <dsp:txXfrm>
        <a:off x="559800" y="3022743"/>
        <a:ext cx="4320000" cy="720000"/>
      </dsp:txXfrm>
    </dsp:sp>
    <dsp:sp modelId="{19C3EAE5-2B13-46C7-B2AB-295A4A13EFF7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C36F9-9E85-49F1-BF73-C24D27505674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Final estimate is 4400 points with value briefly exceeding this value</a:t>
          </a:r>
        </a:p>
      </dsp:txBody>
      <dsp:txXfrm>
        <a:off x="5635800" y="3022743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BA291-B049-4FE7-87ED-D1FDDABF213B}">
      <dsp:nvSpPr>
        <dsp:cNvPr id="0" name=""/>
        <dsp:cNvSpPr/>
      </dsp:nvSpPr>
      <dsp:spPr>
        <a:xfrm>
          <a:off x="0" y="618218"/>
          <a:ext cx="6263640" cy="13747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1.5% increase is slightly under what one would expect from S&amp;P 500 at 9% annual growth which is slight below average of 10%</a:t>
          </a:r>
        </a:p>
      </dsp:txBody>
      <dsp:txXfrm>
        <a:off x="67110" y="685328"/>
        <a:ext cx="6129420" cy="1240530"/>
      </dsp:txXfrm>
    </dsp:sp>
    <dsp:sp modelId="{A8944C9F-C02C-417A-A63B-79B8A1540B29}">
      <dsp:nvSpPr>
        <dsp:cNvPr id="0" name=""/>
        <dsp:cNvSpPr/>
      </dsp:nvSpPr>
      <dsp:spPr>
        <a:xfrm>
          <a:off x="0" y="2064968"/>
          <a:ext cx="6263640" cy="137475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Other financial assets may have better short-term outlook compared to S&amp;P 500 but likely with increased risk due to volatility</a:t>
          </a:r>
        </a:p>
      </dsp:txBody>
      <dsp:txXfrm>
        <a:off x="67110" y="2132078"/>
        <a:ext cx="6129420" cy="1240530"/>
      </dsp:txXfrm>
    </dsp:sp>
    <dsp:sp modelId="{F2FA292B-FA0C-482A-AF0D-45FC0CCCD912}">
      <dsp:nvSpPr>
        <dsp:cNvPr id="0" name=""/>
        <dsp:cNvSpPr/>
      </dsp:nvSpPr>
      <dsp:spPr>
        <a:xfrm>
          <a:off x="0" y="3511719"/>
          <a:ext cx="6263640" cy="137475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Investors desiring low risk and long-term growth should hold and considering buying shares in index fund</a:t>
          </a:r>
        </a:p>
      </dsp:txBody>
      <dsp:txXfrm>
        <a:off x="67110" y="3578829"/>
        <a:ext cx="6129420" cy="12405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3674E-B5EA-481F-9C04-4CD5180A9707}">
      <dsp:nvSpPr>
        <dsp:cNvPr id="0" name=""/>
        <dsp:cNvSpPr/>
      </dsp:nvSpPr>
      <dsp:spPr>
        <a:xfrm>
          <a:off x="0" y="148615"/>
          <a:ext cx="6263640" cy="16782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Market can change rapidly due to unforeseen events</a:t>
          </a:r>
        </a:p>
      </dsp:txBody>
      <dsp:txXfrm>
        <a:off x="81924" y="230539"/>
        <a:ext cx="6099792" cy="1514370"/>
      </dsp:txXfrm>
    </dsp:sp>
    <dsp:sp modelId="{5D398471-07D3-4A44-8430-BF36F67FEBD8}">
      <dsp:nvSpPr>
        <dsp:cNvPr id="0" name=""/>
        <dsp:cNvSpPr/>
      </dsp:nvSpPr>
      <dsp:spPr>
        <a:xfrm>
          <a:off x="0" y="1913234"/>
          <a:ext cx="6263640" cy="1678218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Trend should be monitored daily and model reexecuted to ensure model identifies same upward trajectory</a:t>
          </a:r>
        </a:p>
      </dsp:txBody>
      <dsp:txXfrm>
        <a:off x="81924" y="1995158"/>
        <a:ext cx="6099792" cy="1514370"/>
      </dsp:txXfrm>
    </dsp:sp>
    <dsp:sp modelId="{54E61856-C2AC-4906-AEDC-4A564C793B0B}">
      <dsp:nvSpPr>
        <dsp:cNvPr id="0" name=""/>
        <dsp:cNvSpPr/>
      </dsp:nvSpPr>
      <dsp:spPr>
        <a:xfrm>
          <a:off x="0" y="3677853"/>
          <a:ext cx="6263640" cy="167821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Long-term investors should be less concern with market volatility</a:t>
          </a:r>
        </a:p>
      </dsp:txBody>
      <dsp:txXfrm>
        <a:off x="81924" y="3759777"/>
        <a:ext cx="6099792" cy="15143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0B225-8F11-4BED-952F-B2C54F6BCC5E}">
      <dsp:nvSpPr>
        <dsp:cNvPr id="0" name=""/>
        <dsp:cNvSpPr/>
      </dsp:nvSpPr>
      <dsp:spPr>
        <a:xfrm>
          <a:off x="0" y="0"/>
          <a:ext cx="3381375" cy="37337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625" tIns="330200" rIns="26362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Neural Prophet model indicates an increase of 1.5% over the next two months which is on par with what one would expect from this index fund</a:t>
          </a:r>
        </a:p>
      </dsp:txBody>
      <dsp:txXfrm>
        <a:off x="0" y="1418843"/>
        <a:ext cx="3381375" cy="2240279"/>
      </dsp:txXfrm>
    </dsp:sp>
    <dsp:sp modelId="{B5806957-9C5C-441D-A22B-3FC715669CCB}">
      <dsp:nvSpPr>
        <dsp:cNvPr id="0" name=""/>
        <dsp:cNvSpPr/>
      </dsp:nvSpPr>
      <dsp:spPr>
        <a:xfrm>
          <a:off x="1130617" y="373379"/>
          <a:ext cx="1120139" cy="11201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330" tIns="12700" rIns="873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94658" y="537420"/>
        <a:ext cx="792057" cy="792057"/>
      </dsp:txXfrm>
    </dsp:sp>
    <dsp:sp modelId="{A7B4D40E-7260-4FE8-AB01-AEDA7BA6CCE2}">
      <dsp:nvSpPr>
        <dsp:cNvPr id="0" name=""/>
        <dsp:cNvSpPr/>
      </dsp:nvSpPr>
      <dsp:spPr>
        <a:xfrm>
          <a:off x="0" y="3733727"/>
          <a:ext cx="3381375" cy="72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B3D84-01FE-41EE-8572-A3594DC32FD6}">
      <dsp:nvSpPr>
        <dsp:cNvPr id="0" name=""/>
        <dsp:cNvSpPr/>
      </dsp:nvSpPr>
      <dsp:spPr>
        <a:xfrm>
          <a:off x="3719512" y="0"/>
          <a:ext cx="3381375" cy="3733799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625" tIns="330200" rIns="26362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Markets are highly volatile and be monitored closely for short-term investors</a:t>
          </a:r>
        </a:p>
      </dsp:txBody>
      <dsp:txXfrm>
        <a:off x="3719512" y="1418843"/>
        <a:ext cx="3381375" cy="2240279"/>
      </dsp:txXfrm>
    </dsp:sp>
    <dsp:sp modelId="{48D5F35E-F6B3-4C81-942A-39A614F5996D}">
      <dsp:nvSpPr>
        <dsp:cNvPr id="0" name=""/>
        <dsp:cNvSpPr/>
      </dsp:nvSpPr>
      <dsp:spPr>
        <a:xfrm>
          <a:off x="4850130" y="373379"/>
          <a:ext cx="1120139" cy="1120139"/>
        </a:xfrm>
        <a:prstGeom prst="ellips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330" tIns="12700" rIns="873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14171" y="537420"/>
        <a:ext cx="792057" cy="792057"/>
      </dsp:txXfrm>
    </dsp:sp>
    <dsp:sp modelId="{EF6B5A21-DC5F-451B-BCE8-BD03A5EF3068}">
      <dsp:nvSpPr>
        <dsp:cNvPr id="0" name=""/>
        <dsp:cNvSpPr/>
      </dsp:nvSpPr>
      <dsp:spPr>
        <a:xfrm>
          <a:off x="3719512" y="3733727"/>
          <a:ext cx="3381375" cy="72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D0A42-118D-424E-B82E-606A81732471}">
      <dsp:nvSpPr>
        <dsp:cNvPr id="0" name=""/>
        <dsp:cNvSpPr/>
      </dsp:nvSpPr>
      <dsp:spPr>
        <a:xfrm>
          <a:off x="7439025" y="0"/>
          <a:ext cx="3381375" cy="3733799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625" tIns="330200" rIns="26362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S&amp;P 500 is a great way to diversify into many assets while keeping risk relatively low for long term investors</a:t>
          </a:r>
        </a:p>
      </dsp:txBody>
      <dsp:txXfrm>
        <a:off x="7439025" y="1418843"/>
        <a:ext cx="3381375" cy="2240279"/>
      </dsp:txXfrm>
    </dsp:sp>
    <dsp:sp modelId="{257FFA5A-6A5D-4921-AD24-0641883DFE4A}">
      <dsp:nvSpPr>
        <dsp:cNvPr id="0" name=""/>
        <dsp:cNvSpPr/>
      </dsp:nvSpPr>
      <dsp:spPr>
        <a:xfrm>
          <a:off x="8569642" y="373379"/>
          <a:ext cx="1120139" cy="1120139"/>
        </a:xfrm>
        <a:prstGeom prst="ellips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330" tIns="12700" rIns="873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733683" y="537420"/>
        <a:ext cx="792057" cy="792057"/>
      </dsp:txXfrm>
    </dsp:sp>
    <dsp:sp modelId="{4D77E53C-87E8-4C07-8611-49F484F52201}">
      <dsp:nvSpPr>
        <dsp:cNvPr id="0" name=""/>
        <dsp:cNvSpPr/>
      </dsp:nvSpPr>
      <dsp:spPr>
        <a:xfrm>
          <a:off x="7439025" y="3733727"/>
          <a:ext cx="3381375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9AE9-0168-4291-A14C-2030BE3C2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0995A-39A4-4EBB-9F2A-67B7E57CE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D3BC1-ED2D-4D19-934D-E23506D7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3B2C7-DC3F-4388-AE24-6C8F1BD7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38C2A-5818-4DA5-BF3E-31058B5E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2E8F-50A3-48BA-92FA-A226BC5A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9628-47C7-438D-AA61-3050383F0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7EBB6-331D-4F4B-BBAC-7511E67C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AC625-EB1A-432C-AB6E-77178A5A9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39004-03B3-45B3-B68A-76FD7B3E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82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F6103-B863-41D5-BA62-A8E1D6933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E8C2E-1C81-4621-A7BD-7675F171F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6B5A3-5D18-4621-87C7-B5840C8AF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FC5F-56E3-4F53-A2FA-7983F1E50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301A0-36AF-40B3-8CB6-2F0A7C3A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16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E4DD3-A942-4B5A-8CE2-2436CD13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2CA32-6858-4E07-8E3D-A0BE27B54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5216A-B95B-4CE9-89B2-EF4B7872C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9F7E4-4E86-48A1-A5F2-61B7A6BE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38769-B74C-46DD-AC5D-C588B173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0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AF71-7E4D-40D0-9F36-C007EDF28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FA7CE-8AF9-48EE-9D14-503970F3E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D3CAA-17C6-4415-8B27-2DA62CBE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53AF1-8148-4347-82F4-E0CA0B37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D449C-83EB-4920-90F2-2FCFE06D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1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3EBC-68F0-4B5B-B267-521E3408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B832-625F-4D52-BA91-DA47BC284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D36FD-7C74-40B0-8F28-6089F4E66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751C1-2BCA-4623-8E6F-4CD4416E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8502F-01CC-4B69-8E43-289A58439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277F3-EEDC-4883-931E-FB683D5EA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9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A8A8-D5B5-4EB4-97CF-55867577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7990F-A67C-4EBD-84BC-A8225A63F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116CE-C209-42E6-B23C-86BEBC8CE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F2EAB4-6396-416E-A897-A42A26BFB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4FF9F8-B1AF-45A4-B283-CC162082C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BD2AE3-571A-46E8-9959-9FFE1074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F4D19E-BFD3-408C-8A8D-FDA7FFA8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AD2B9-7567-466C-AB76-9A3C4B80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2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0FEC-EB5A-48A5-98BF-D026A345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A0614B-7DCC-400F-991D-8EAE47ECE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D0000-6668-4D47-B0C4-26F2D9B7E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DF474-D344-477E-8BF4-7DCB79BB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2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29DE4-860E-434F-B88F-50195ED5F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A2EE0-1455-47CA-B965-E6D34824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D1BFF-72A6-43F7-9175-49472C31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6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8F37F-4B82-404C-94FA-88FC22EC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A18D3-4E64-4091-ABD7-B750B20FE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45360-3CB3-4E77-896C-D965CD0D4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DB6B8-260C-48C2-961F-95D965BB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7A726-08FA-4D7F-A3CB-0DD4E5EC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A632-E57D-4283-BDD4-0951406B8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2DE0-1D86-4042-B80F-6E3E74EE3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B0960E-42C7-4358-9C8F-EC55F407A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7D270-F842-429B-AFC2-D09B89651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41DDA-44C1-41EA-9216-AD4314BD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B982D-469C-42F6-885E-2E7DEB8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3C333-E1E4-44F0-AB94-6CE9D43F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79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0B2FF-6709-49F9-86DE-D973BB769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3312D-B52A-4008-84B3-20DBBA9E1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35F53-3F16-405F-B634-48D23A976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C3EBC-B40C-4BA1-AFF2-3C5B739A7526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30CE7-98CA-407A-8AAF-CC800F73F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D7E4D-9B4F-4BF4-A416-10476EAC6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C4D17-ACF5-4AD6-8CEC-F65071FBE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4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EF5BA-3922-49B9-AA1E-CAE2F0DF5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211907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7200" b="1" i="1" spc="2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Predicting the Future Price of S&amp;P 500 index</a:t>
            </a:r>
            <a:br>
              <a:rPr lang="en-US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7A5C7-934F-4B74-BB95-914787C2F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sz="2200"/>
              <a:t>David Meiners</a:t>
            </a:r>
          </a:p>
          <a:p>
            <a:pPr algn="l"/>
            <a:r>
              <a:rPr lang="en-US" sz="2200"/>
              <a:t>Bellevue University</a:t>
            </a:r>
          </a:p>
          <a:p>
            <a:pPr algn="l"/>
            <a:r>
              <a:rPr lang="en-US" sz="2200"/>
              <a:t>Summer 2021 </a:t>
            </a:r>
          </a:p>
          <a:p>
            <a:pPr algn="l"/>
            <a:endParaRPr lang="en-US" sz="220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E922D2-B3C3-48E2-8759-49CA0E4882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5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72BC-A195-4A7E-BFE7-6BE98B50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accent5"/>
                </a:solidFill>
              </a:rPr>
              <a:t>Based on current trends should an investor buy, hold, or sell their current investment?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17AF3C-1D58-4BC9-B626-316E9985B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156742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24A89E-14CB-486A-9EED-8DAA08D28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3102" y="5297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8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B1258-EDC3-44D5-B2C7-AFA90D04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accent5"/>
                </a:solidFill>
              </a:rPr>
              <a:t>Considerations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3C2109C-2E48-4D98-97E8-8330843DF6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1898629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4B7BBB-247F-478B-B348-7A101F9F2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81451" y="403500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0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F286C-6EBF-4ABD-AB35-5501F7A5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A71643-4011-433E-8D92-C47A2ED6E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822737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806E55-7942-4F7A-8CAC-254D94FD5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24134" y="113029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4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212AF-F028-4CED-BDA9-E93DF12A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0"/>
            <a:ext cx="9543405" cy="8720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References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2439F2C-233B-4463-BBD2-0384303D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802182"/>
            <a:ext cx="12100560" cy="5974079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Budiharto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W. (2021, March 11). 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science approach to stock prices forecasting in Indonesia during Covid-19 using Long Short-Term Memory (LSTM)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Journal of Big Data. https: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Vijh, M.,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Chandola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Tikkiwal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V. A., &amp; Kumar, A. (2020, April 16). 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 Closing Price Prediction using Machine Learning Techniques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Procedia Computer Science. https://www.sciencedirect.com/science/article/pii/S1877050920307924. </a:t>
            </a:r>
          </a:p>
          <a:p>
            <a:pPr marL="0" marR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//link.springer.com/article/10.1186/s40537-021-00430-0.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buNone/>
            </a:pP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Predicting Stock Prices Using Machine Learning Techniques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IEEE Xplore. (n.d.). https://ieeexplore.ieee.org/abstract/document/9358537. </a:t>
            </a:r>
          </a:p>
          <a:p>
            <a:pPr marL="0" marR="0" indent="0">
              <a:buNone/>
            </a:pP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Enhancing Profit by Predicting Stock Prices using Deep Neural Networks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IEEE Xplore. (n.d.). https://ieeexplore.ieee.org/abstract/document/8995189. </a:t>
            </a:r>
          </a:p>
          <a:p>
            <a:pPr marL="0" marR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Zahedi, J., &amp;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Rounaghi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M. (2015, July 9). 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 of artificial neural network models and principal component analysis method in predicting stock prices on Tehran Stock Exchange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Physica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A: Statistical Mechanics and its Applications. https://www.sciencedirect.com/science/article/abs/pii/S0378437115005932. </a:t>
            </a:r>
          </a:p>
          <a:p>
            <a:pPr marL="0" marR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Henrique, B. M.,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Sobreiro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V. A., &amp; Kimura, H. (2018, April 27). 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 price prediction using support vector regression on daily and up to the minute prices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The Journal of Finance and Data Science. https://www.sciencedirect.com/science/article/pii/S2405918818300060. </a:t>
            </a:r>
          </a:p>
          <a:p>
            <a:pPr marL="0" marR="0" indent="0">
              <a:buNone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Kalyoncu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S., Jamil, A.,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Karataş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E., Rasheed, J., &amp;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Djeddi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(n.d.). 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 Market Value Prediction using Deep Learning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Data Science and Applications. http://www.jdatasci.com/index.php/jdatasci/article/view/42. </a:t>
            </a:r>
          </a:p>
          <a:p>
            <a:pPr marL="0" marR="0" indent="0">
              <a:buNone/>
            </a:pP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Applying long short term </a:t>
            </a:r>
            <a:r>
              <a:rPr lang="en-US" sz="1600" i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momory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neural networks for predicting stock closing price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IEEE Xplore. (n.d.). https://ieeexplore.ieee.org/abstract/document/8342981. </a:t>
            </a:r>
          </a:p>
          <a:p>
            <a:pPr marL="0" marR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Kim, T., &amp; Kim, H. Y. (n.d.). 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Forecasting stock prices with a feature fusion LSTM-CNN model using different representations of the same data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PLOS ONE. https://journals.plos.org/plosone/article?id=10.1371%2Fjournal.pone.0212320. </a:t>
            </a:r>
          </a:p>
          <a:p>
            <a:pPr marL="0" marR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Zhang, J., Li, L., &amp; Chen, W. (2020, July 20). </a:t>
            </a:r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Predicting Stock Price Using Two-Stage Machine Learning Techniques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Computational Economics. https://link.springer.com/article/10.1007/s10614-020-10013-5. </a:t>
            </a:r>
          </a:p>
          <a:p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8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DA65-5A90-4331-83B5-8BD34F90E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2246-833D-4255-9CFC-C774100D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Investors are looking to maintain wealth through investing</a:t>
            </a:r>
          </a:p>
          <a:p>
            <a:r>
              <a:rPr lang="en-US" sz="2000"/>
              <a:t>S&amp;P 500 historically has double every 10 years</a:t>
            </a:r>
          </a:p>
          <a:p>
            <a:r>
              <a:rPr lang="en-US" sz="2000"/>
              <a:t>Inflation averages at 3% annually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30522-CA89-409F-ACC6-D307D6E59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862" y="1350707"/>
            <a:ext cx="6019331" cy="4153339"/>
          </a:xfrm>
          <a:prstGeom prst="rect">
            <a:avLst/>
          </a:prstGeom>
          <a:effectLst/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3BABB3-B007-4C45-A052-B571079AE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1058" y="193859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Triangle 72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59C7E-2A08-498F-AE4D-E2ECD493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5" y="3415754"/>
            <a:ext cx="9471956" cy="1137111"/>
          </a:xfrm>
        </p:spPr>
        <p:txBody>
          <a:bodyPr>
            <a:normAutofit/>
          </a:bodyPr>
          <a:lstStyle/>
          <a:p>
            <a:r>
              <a:rPr lang="en-US" sz="5400"/>
              <a:t>Data Source – Yahoo Financial</a:t>
            </a:r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E8DFB5E-1EF0-4C8D-AFF6-5BFBEACA4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9304" y="1567660"/>
            <a:ext cx="7745969" cy="127808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BED35-DB69-463A-BF74-06C393E05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4612943"/>
            <a:ext cx="7745969" cy="1408222"/>
          </a:xfrm>
        </p:spPr>
        <p:txBody>
          <a:bodyPr anchor="t">
            <a:normAutofit/>
          </a:bodyPr>
          <a:lstStyle/>
          <a:p>
            <a:r>
              <a:rPr lang="en-US" sz="1900"/>
              <a:t>Provides historic and near real time data on price of S&amp;P 500</a:t>
            </a:r>
          </a:p>
          <a:p>
            <a:r>
              <a:rPr lang="en-US" sz="1900"/>
              <a:t>Data source is reliable and includes metrics for various price values and volume for each day</a:t>
            </a:r>
          </a:p>
          <a:p>
            <a:r>
              <a:rPr lang="en-US" sz="1900"/>
              <a:t>Premium access provides more metrics to assist in investor analysis</a:t>
            </a:r>
          </a:p>
          <a:p>
            <a:endParaRPr lang="en-US" sz="1900"/>
          </a:p>
          <a:p>
            <a:endParaRPr lang="en-US" sz="190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F2CFA0-B7F6-4CDD-AEFC-60B361514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0739" y="321255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7B470-7E16-4309-8B36-2FA164F3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66D84C-0B92-4024-A6A7-8314C0665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332879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19EC13-2275-4CD3-826A-C4A6634C7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52934" y="112469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5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29870-00B2-4072-9B9B-E499281D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Prediction Model – Neural Prophet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FAF702-7DE5-45AB-ADF2-25B3AFECE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71885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3015A6-8951-414A-AE0F-C280AE05D2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98747" y="35818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94B14-96C9-4959-9B4D-6AD45CD0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Prediction Model Under Fit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394BF8F-9459-4965-AFE0-FAF5C5EB6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2477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041B6F-082A-488D-99E6-2537B282A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74081" y="395408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CDC63-0E89-4FF2-85DA-840322F4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Final Prediction Fit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6343C5-D6E1-4966-BC58-14A5D6685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471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46E5EA-5082-4C30-8234-6D0826FBC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4800" y="24894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3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B161C-0680-4291-A27E-0867F444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S&amp;P 60-day Forecast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F1E555-6BC4-419B-AD74-26D5E210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686" r="977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9BCAE5-378A-4458-934D-516136AB7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2173" y="371941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6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56F8-30CE-40DC-8771-A417E505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the S&amp;P increase in value over the next two months?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E2A9DC-2FF2-4E8E-92D7-876928FE7E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5722E3F-6F40-4A85-9161-D80A663D0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2842" y="198771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1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874</Words>
  <Application>Microsoft Office PowerPoint</Application>
  <PresentationFormat>Widescreen</PresentationFormat>
  <Paragraphs>52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Predicting the Future Price of S&amp;P 500 index </vt:lpstr>
      <vt:lpstr>Introduction</vt:lpstr>
      <vt:lpstr>Data Source – Yahoo Financial</vt:lpstr>
      <vt:lpstr>Research Questions</vt:lpstr>
      <vt:lpstr>Prediction Model – Neural Prophet</vt:lpstr>
      <vt:lpstr>Prediction Model Under Fit</vt:lpstr>
      <vt:lpstr>Final Prediction Fit</vt:lpstr>
      <vt:lpstr>S&amp;P 60-day Forecast</vt:lpstr>
      <vt:lpstr>Will the S&amp;P increase in value over the next two months? </vt:lpstr>
      <vt:lpstr>Based on current trends should an investor buy, hold, or sell their current investment?</vt:lpstr>
      <vt:lpstr>Considerations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Future Price of S&amp;P 500 index </dc:title>
  <dc:creator>Dave Meiners</dc:creator>
  <cp:lastModifiedBy>Dave Meiners</cp:lastModifiedBy>
  <cp:revision>2</cp:revision>
  <dcterms:created xsi:type="dcterms:W3CDTF">2021-07-25T17:57:39Z</dcterms:created>
  <dcterms:modified xsi:type="dcterms:W3CDTF">2021-07-25T20:32:24Z</dcterms:modified>
</cp:coreProperties>
</file>